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5"/>
  </p:notesMasterIdLst>
  <p:handoutMasterIdLst>
    <p:handoutMasterId r:id="rId16"/>
  </p:handoutMasterIdLst>
  <p:sldIdLst>
    <p:sldId id="259" r:id="rId2"/>
    <p:sldId id="322" r:id="rId3"/>
    <p:sldId id="321" r:id="rId4"/>
    <p:sldId id="323" r:id="rId5"/>
    <p:sldId id="296" r:id="rId6"/>
    <p:sldId id="324" r:id="rId7"/>
    <p:sldId id="325" r:id="rId8"/>
    <p:sldId id="326" r:id="rId9"/>
    <p:sldId id="327" r:id="rId10"/>
    <p:sldId id="328" r:id="rId11"/>
    <p:sldId id="329" r:id="rId12"/>
    <p:sldId id="330" r:id="rId13"/>
    <p:sldId id="297" r:id="rId14"/>
  </p:sldIdLst>
  <p:sldSz cx="9144000" cy="6858000" type="screen4x3"/>
  <p:notesSz cx="6858000" cy="9144000"/>
  <p:embeddedFontLst>
    <p:embeddedFont>
      <p:font typeface="굴림체" panose="020B0609000101010101" pitchFamily="49" charset="-127"/>
      <p:regular r:id="rId17"/>
    </p:embeddedFont>
    <p:embeddedFont>
      <p:font typeface="맑은 고딕" panose="020B0503020000020004" pitchFamily="34" charset="-127"/>
      <p:regular r:id="rId18"/>
      <p:bold r:id="rId19"/>
    </p:embeddedFont>
  </p:embeddedFontLst>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E3C00"/>
    <a:srgbClr val="662F30"/>
    <a:srgbClr val="3E2F16"/>
    <a:srgbClr val="4E3B1B"/>
    <a:srgbClr val="9251AF"/>
    <a:srgbClr val="7D2733"/>
    <a:srgbClr val="008A3E"/>
    <a:srgbClr val="D44F00"/>
    <a:srgbClr val="FF9C11"/>
    <a:srgbClr val="3770A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F5AB1C69-6EDB-4FF4-983F-18BD219EF322}" styleName="보통 스타일 2 - 강조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031" autoAdjust="0"/>
    <p:restoredTop sz="94792" autoAdjust="0"/>
  </p:normalViewPr>
  <p:slideViewPr>
    <p:cSldViewPr>
      <p:cViewPr>
        <p:scale>
          <a:sx n="50" d="100"/>
          <a:sy n="50" d="100"/>
        </p:scale>
        <p:origin x="2645" y="758"/>
      </p:cViewPr>
      <p:guideLst>
        <p:guide orient="horz" pos="2160"/>
        <p:guide pos="2880"/>
      </p:guideLst>
    </p:cSldViewPr>
  </p:slideViewPr>
  <p:notesTextViewPr>
    <p:cViewPr>
      <p:scale>
        <a:sx n="100" d="100"/>
        <a:sy n="100" d="100"/>
      </p:scale>
      <p:origin x="0" y="0"/>
    </p:cViewPr>
  </p:notesTextViewPr>
  <p:sorterViewPr>
    <p:cViewPr varScale="1">
      <p:scale>
        <a:sx n="1" d="1"/>
        <a:sy n="1" d="1"/>
      </p:scale>
      <p:origin x="0" y="0"/>
    </p:cViewPr>
  </p:sorterViewPr>
  <p:notesViewPr>
    <p:cSldViewPr>
      <p:cViewPr varScale="1">
        <p:scale>
          <a:sx n="88" d="100"/>
          <a:sy n="88" d="100"/>
        </p:scale>
        <p:origin x="-3870" y="-12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4CCFBE2-2B8D-499C-81C9-2CD5B3EB8E93}" type="datetimeFigureOut">
              <a:rPr lang="ko-KR" altLang="en-US" smtClean="0"/>
              <a:pPr/>
              <a:t>2024-05-25</a:t>
            </a:fld>
            <a:endParaRPr lang="ko-KR" altLang="en-US"/>
          </a:p>
        </p:txBody>
      </p:sp>
      <p:sp>
        <p:nvSpPr>
          <p:cNvPr id="4" name="바닥글 개체 틀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ko-KR" altLang="en-US"/>
          </a:p>
        </p:txBody>
      </p:sp>
      <p:sp>
        <p:nvSpPr>
          <p:cNvPr id="5" name="슬라이드 번호 개체 틀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5554DD7E-3179-445A-81DB-781C4554AFF2}" type="slidenum">
              <a:rPr lang="ko-KR" altLang="en-US" smtClean="0"/>
              <a:pPr/>
              <a:t>‹#›</a:t>
            </a:fld>
            <a:endParaRPr lang="ko-KR" altLang="en-US"/>
          </a:p>
        </p:txBody>
      </p:sp>
    </p:spTree>
    <p:extLst>
      <p:ext uri="{BB962C8B-B14F-4D97-AF65-F5344CB8AC3E}">
        <p14:creationId xmlns:p14="http://schemas.microsoft.com/office/powerpoint/2010/main" val="2469536699"/>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B545AC5-813F-4ED1-B011-8EA17CB93331}" type="datetimeFigureOut">
              <a:rPr lang="ko-KR" altLang="en-US" smtClean="0"/>
              <a:pPr/>
              <a:t>2024-05-25</a:t>
            </a:fld>
            <a:endParaRPr lang="ko-KR" altLang="en-US"/>
          </a:p>
        </p:txBody>
      </p:sp>
      <p:sp>
        <p:nvSpPr>
          <p:cNvPr id="4" name="슬라이드 이미지 개체 틀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6" name="바닥글 개체 틀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5504B90-27FD-422C-8CC6-2AADAD122D08}" type="slidenum">
              <a:rPr lang="ko-KR" altLang="en-US" smtClean="0"/>
              <a:pPr/>
              <a:t>‹#›</a:t>
            </a:fld>
            <a:endParaRPr lang="ko-KR" altLang="en-US"/>
          </a:p>
        </p:txBody>
      </p:sp>
    </p:spTree>
    <p:extLst>
      <p:ext uri="{BB962C8B-B14F-4D97-AF65-F5344CB8AC3E}">
        <p14:creationId xmlns:p14="http://schemas.microsoft.com/office/powerpoint/2010/main" val="268707270"/>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제목 슬라이드">
    <p:spTree>
      <p:nvGrpSpPr>
        <p:cNvPr id="1" name=""/>
        <p:cNvGrpSpPr/>
        <p:nvPr/>
      </p:nvGrpSpPr>
      <p:grpSpPr>
        <a:xfrm>
          <a:off x="0" y="0"/>
          <a:ext cx="0" cy="0"/>
          <a:chOff x="0" y="0"/>
          <a:chExt cx="0" cy="0"/>
        </a:xfrm>
      </p:grpSpPr>
      <p:pic>
        <p:nvPicPr>
          <p:cNvPr id="2"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0" y="0"/>
            <a:ext cx="9144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날짜 개체 틀 3"/>
          <p:cNvSpPr>
            <a:spLocks noGrp="1"/>
          </p:cNvSpPr>
          <p:nvPr>
            <p:ph type="dt" sz="half" idx="10"/>
          </p:nvPr>
        </p:nvSpPr>
        <p:spPr/>
        <p:txBody>
          <a:bodyPr/>
          <a:lstStyle>
            <a:lvl1pPr algn="l">
              <a:defRPr/>
            </a:lvl1pPr>
          </a:lstStyle>
          <a:p>
            <a:fld id="{ED3D6733-6F27-4404-AB51-585418F146E5}" type="datetimeFigureOut">
              <a:rPr lang="ko-KR" altLang="en-US" smtClean="0"/>
              <a:pPr/>
              <a:t>2024-05-25</a:t>
            </a:fld>
            <a:endParaRPr lang="ko-KR" altLang="en-US"/>
          </a:p>
        </p:txBody>
      </p:sp>
      <p:sp>
        <p:nvSpPr>
          <p:cNvPr id="5" name="바닥글 개체 틀 4"/>
          <p:cNvSpPr>
            <a:spLocks noGrp="1"/>
          </p:cNvSpPr>
          <p:nvPr>
            <p:ph type="ftr" sz="quarter" idx="11"/>
          </p:nvPr>
        </p:nvSpPr>
        <p:spPr/>
        <p:txBody>
          <a:bodyPr/>
          <a:lstStyle>
            <a:lvl1pPr algn="l">
              <a:defRPr/>
            </a:lvl1pPr>
          </a:lstStyle>
          <a:p>
            <a:endParaRPr lang="ko-KR" altLang="en-US"/>
          </a:p>
        </p:txBody>
      </p:sp>
      <p:sp>
        <p:nvSpPr>
          <p:cNvPr id="6" name="슬라이드 번호 개체 틀 5"/>
          <p:cNvSpPr>
            <a:spLocks noGrp="1"/>
          </p:cNvSpPr>
          <p:nvPr>
            <p:ph type="sldNum" sz="quarter" idx="12"/>
          </p:nvPr>
        </p:nvSpPr>
        <p:spPr/>
        <p:txBody>
          <a:bodyPr/>
          <a:lstStyle>
            <a:lvl1pPr algn="l">
              <a:defRPr/>
            </a:lvl1pPr>
          </a:lstStyle>
          <a:p>
            <a:fld id="{EE6BC638-39B7-4287-91A7-2A3DDA573295}" type="slidenum">
              <a:rPr lang="ko-KR" altLang="en-US" smtClean="0"/>
              <a:pPr/>
              <a:t>‹#›</a:t>
            </a:fld>
            <a:endParaRPr lang="ko-KR" altLang="en-US"/>
          </a:p>
        </p:txBody>
      </p:sp>
      <p:sp>
        <p:nvSpPr>
          <p:cNvPr id="9" name="제목 1"/>
          <p:cNvSpPr>
            <a:spLocks noGrp="1"/>
          </p:cNvSpPr>
          <p:nvPr>
            <p:ph type="ctrTitle"/>
          </p:nvPr>
        </p:nvSpPr>
        <p:spPr>
          <a:xfrm>
            <a:off x="248859" y="3212976"/>
            <a:ext cx="4899205" cy="1585337"/>
          </a:xfrm>
          <a:noFill/>
          <a:ln w="9525">
            <a:noFill/>
            <a:miter lim="800000"/>
            <a:headEnd/>
            <a:tailEnd/>
          </a:ln>
        </p:spPr>
        <p:txBody>
          <a:bodyPr vert="horz" wrap="square" lIns="91440" tIns="45720" rIns="91440" bIns="45720" numCol="1" rtlCol="0" anchor="ctr" anchorCtr="0" compatLnSpc="1">
            <a:prstTxWarp prst="textNoShape">
              <a:avLst/>
            </a:prstTxWarp>
            <a:noAutofit/>
          </a:bodyPr>
          <a:lstStyle>
            <a:lvl1pPr marL="0" indent="0" algn="l" defTabSz="914400" rtl="0" eaLnBrk="1" fontAlgn="base" latinLnBrk="1" hangingPunct="1">
              <a:lnSpc>
                <a:spcPct val="100000"/>
              </a:lnSpc>
              <a:spcBef>
                <a:spcPct val="0"/>
              </a:spcBef>
              <a:spcAft>
                <a:spcPct val="0"/>
              </a:spcAft>
              <a:buClr>
                <a:schemeClr val="hlink"/>
              </a:buClr>
              <a:buFont typeface="굴림체" pitchFamily="49" charset="-127"/>
              <a:buNone/>
              <a:defRPr lang="en-US" altLang="ko-KR" sz="5400" kern="1200" baseline="0" dirty="0">
                <a:solidFill>
                  <a:srgbClr val="3E2F16"/>
                </a:solidFill>
                <a:effectLst/>
                <a:latin typeface="+mj-lt"/>
                <a:ea typeface="맑은 고딕" pitchFamily="50" charset="-127"/>
                <a:cs typeface="+mj-cs"/>
              </a:defRPr>
            </a:lvl1pPr>
          </a:lstStyle>
          <a:p>
            <a:endParaRPr lang="en-US" altLang="ko-K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빈 화면">
    <p:bg>
      <p:bgPr>
        <a:solidFill>
          <a:schemeClr val="bg1"/>
        </a:solidFill>
        <a:effectLst/>
      </p:bgPr>
    </p:bg>
    <p:spTree>
      <p:nvGrpSpPr>
        <p:cNvPr id="1" name=""/>
        <p:cNvGrpSpPr/>
        <p:nvPr/>
      </p:nvGrpSpPr>
      <p:grpSpPr>
        <a:xfrm>
          <a:off x="0" y="0"/>
          <a:ext cx="0" cy="0"/>
          <a:chOff x="0" y="0"/>
          <a:chExt cx="0" cy="0"/>
        </a:xfrm>
      </p:grpSpPr>
      <p:pic>
        <p:nvPicPr>
          <p:cNvPr id="5"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0" y="0"/>
            <a:ext cx="9144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날짜 개체 틀 1"/>
          <p:cNvSpPr>
            <a:spLocks noGrp="1"/>
          </p:cNvSpPr>
          <p:nvPr>
            <p:ph type="dt" sz="half" idx="10"/>
          </p:nvPr>
        </p:nvSpPr>
        <p:spPr/>
        <p:txBody>
          <a:bodyPr/>
          <a:lstStyle/>
          <a:p>
            <a:fld id="{ED3D6733-6F27-4404-AB51-585418F146E5}" type="datetimeFigureOut">
              <a:rPr lang="ko-KR" altLang="en-US" smtClean="0"/>
              <a:pPr/>
              <a:t>2024-05-25</a:t>
            </a:fld>
            <a:endParaRPr lang="ko-KR" altLang="en-US"/>
          </a:p>
        </p:txBody>
      </p:sp>
      <p:sp>
        <p:nvSpPr>
          <p:cNvPr id="3" name="바닥글 개체 틀 2"/>
          <p:cNvSpPr>
            <a:spLocks noGrp="1"/>
          </p:cNvSpPr>
          <p:nvPr>
            <p:ph type="ftr" sz="quarter" idx="11"/>
          </p:nvPr>
        </p:nvSpPr>
        <p:spPr/>
        <p:txBody>
          <a:bodyPr/>
          <a:lstStyle/>
          <a:p>
            <a:endParaRPr lang="ko-KR" altLang="en-US"/>
          </a:p>
        </p:txBody>
      </p:sp>
      <p:sp>
        <p:nvSpPr>
          <p:cNvPr id="4" name="슬라이드 번호 개체 틀 3"/>
          <p:cNvSpPr>
            <a:spLocks noGrp="1"/>
          </p:cNvSpPr>
          <p:nvPr>
            <p:ph type="sldNum" sz="quarter" idx="12"/>
          </p:nvPr>
        </p:nvSpPr>
        <p:spPr/>
        <p:txBody>
          <a:bodyPr/>
          <a:lstStyle/>
          <a:p>
            <a:fld id="{EE6BC638-39B7-4287-91A7-2A3DDA573295}" type="slidenum">
              <a:rPr lang="ko-KR" altLang="en-US" smtClean="0"/>
              <a:pPr/>
              <a:t>‹#›</a:t>
            </a:fld>
            <a:endParaRPr lang="ko-KR"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구역 머리글">
    <p:bg>
      <p:bgPr>
        <a:solidFill>
          <a:schemeClr val="bg1"/>
        </a:solidFill>
        <a:effectLst/>
      </p:bgPr>
    </p:bg>
    <p:spTree>
      <p:nvGrpSpPr>
        <p:cNvPr id="1" name=""/>
        <p:cNvGrpSpPr/>
        <p:nvPr/>
      </p:nvGrpSpPr>
      <p:grpSpPr>
        <a:xfrm>
          <a:off x="0" y="0"/>
          <a:ext cx="0" cy="0"/>
          <a:chOff x="0" y="0"/>
          <a:chExt cx="0" cy="0"/>
        </a:xfrm>
      </p:grpSpPr>
      <p:pic>
        <p:nvPicPr>
          <p:cNvPr id="7"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0" y="0"/>
            <a:ext cx="9144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8" name="날짜 개체 틀 1"/>
          <p:cNvSpPr>
            <a:spLocks noGrp="1"/>
          </p:cNvSpPr>
          <p:nvPr>
            <p:ph type="dt" sz="half" idx="10"/>
          </p:nvPr>
        </p:nvSpPr>
        <p:spPr>
          <a:xfrm>
            <a:off x="457200" y="6429396"/>
            <a:ext cx="2133600" cy="292079"/>
          </a:xfrm>
        </p:spPr>
        <p:txBody>
          <a:bodyPr/>
          <a:lstStyle/>
          <a:p>
            <a:fld id="{ED3D6733-6F27-4404-AB51-585418F146E5}" type="datetimeFigureOut">
              <a:rPr lang="ko-KR" altLang="en-US" smtClean="0"/>
              <a:pPr/>
              <a:t>2024-05-25</a:t>
            </a:fld>
            <a:endParaRPr lang="ko-KR" altLang="en-US"/>
          </a:p>
        </p:txBody>
      </p:sp>
      <p:sp>
        <p:nvSpPr>
          <p:cNvPr id="9" name="바닥글 개체 틀 2"/>
          <p:cNvSpPr>
            <a:spLocks noGrp="1"/>
          </p:cNvSpPr>
          <p:nvPr>
            <p:ph type="ftr" sz="quarter" idx="11"/>
          </p:nvPr>
        </p:nvSpPr>
        <p:spPr>
          <a:xfrm>
            <a:off x="3124200" y="6429396"/>
            <a:ext cx="2895600" cy="292079"/>
          </a:xfrm>
        </p:spPr>
        <p:txBody>
          <a:bodyPr/>
          <a:lstStyle/>
          <a:p>
            <a:endParaRPr lang="ko-KR" altLang="en-US"/>
          </a:p>
        </p:txBody>
      </p:sp>
      <p:sp>
        <p:nvSpPr>
          <p:cNvPr id="10" name="슬라이드 번호 개체 틀 3"/>
          <p:cNvSpPr>
            <a:spLocks noGrp="1"/>
          </p:cNvSpPr>
          <p:nvPr>
            <p:ph type="sldNum" sz="quarter" idx="12"/>
          </p:nvPr>
        </p:nvSpPr>
        <p:spPr>
          <a:xfrm>
            <a:off x="6553200" y="6429396"/>
            <a:ext cx="2133600" cy="292079"/>
          </a:xfrm>
        </p:spPr>
        <p:txBody>
          <a:bodyPr/>
          <a:lstStyle/>
          <a:p>
            <a:fld id="{EE6BC638-39B7-4287-91A7-2A3DDA573295}" type="slidenum">
              <a:rPr lang="ko-KR" altLang="en-US" smtClean="0"/>
              <a:pPr/>
              <a:t>‹#›</a:t>
            </a:fld>
            <a:endParaRPr lang="ko-KR"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사용자 지정 레이아웃">
    <p:bg>
      <p:bgPr>
        <a:solidFill>
          <a:schemeClr val="bg1"/>
        </a:solidFill>
        <a:effectLst/>
      </p:bgPr>
    </p:bg>
    <p:spTree>
      <p:nvGrpSpPr>
        <p:cNvPr id="1" name=""/>
        <p:cNvGrpSpPr/>
        <p:nvPr/>
      </p:nvGrpSpPr>
      <p:grpSpPr>
        <a:xfrm>
          <a:off x="0" y="0"/>
          <a:ext cx="0" cy="0"/>
          <a:chOff x="0" y="0"/>
          <a:chExt cx="0" cy="0"/>
        </a:xfrm>
      </p:grpSpPr>
      <p:pic>
        <p:nvPicPr>
          <p:cNvPr id="4098"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0" y="0"/>
            <a:ext cx="9144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제목 1"/>
          <p:cNvSpPr>
            <a:spLocks noGrp="1"/>
          </p:cNvSpPr>
          <p:nvPr>
            <p:ph type="title"/>
          </p:nvPr>
        </p:nvSpPr>
        <p:spPr>
          <a:xfrm>
            <a:off x="179512" y="17881"/>
            <a:ext cx="7661196" cy="796908"/>
          </a:xfr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effectLst>
                  <a:outerShdw blurRad="63500" algn="ctr" rotWithShape="0">
                    <a:prstClr val="black">
                      <a:alpha val="13000"/>
                    </a:prstClr>
                  </a:outerShdw>
                </a:effectLst>
                <a:latin typeface="+mj-lt"/>
                <a:ea typeface="맑은 고딕" pitchFamily="50" charset="-127"/>
                <a:cs typeface="+mj-cs"/>
              </a:defRPr>
            </a:lvl1pPr>
          </a:lstStyle>
          <a:p>
            <a:r>
              <a:rPr lang="ko-KR" altLang="en-US" dirty="0"/>
              <a:t>마스터 제목 스타일 편집</a:t>
            </a:r>
          </a:p>
        </p:txBody>
      </p:sp>
      <p:sp>
        <p:nvSpPr>
          <p:cNvPr id="3" name="날짜 개체 틀 2"/>
          <p:cNvSpPr>
            <a:spLocks noGrp="1"/>
          </p:cNvSpPr>
          <p:nvPr>
            <p:ph type="dt" sz="half" idx="10"/>
          </p:nvPr>
        </p:nvSpPr>
        <p:spPr/>
        <p:txBody>
          <a:bodyPr/>
          <a:lstStyle>
            <a:lvl1pPr>
              <a:defRPr>
                <a:latin typeface="+mj-lt"/>
              </a:defRPr>
            </a:lvl1pPr>
          </a:lstStyle>
          <a:p>
            <a:fld id="{ED3D6733-6F27-4404-AB51-585418F146E5}" type="datetimeFigureOut">
              <a:rPr lang="ko-KR" altLang="en-US" smtClean="0"/>
              <a:pPr/>
              <a:t>2024-05-25</a:t>
            </a:fld>
            <a:endParaRPr lang="ko-KR" altLang="en-US"/>
          </a:p>
        </p:txBody>
      </p:sp>
      <p:sp>
        <p:nvSpPr>
          <p:cNvPr id="4" name="바닥글 개체 틀 3"/>
          <p:cNvSpPr>
            <a:spLocks noGrp="1"/>
          </p:cNvSpPr>
          <p:nvPr>
            <p:ph type="ftr" sz="quarter" idx="11"/>
          </p:nvPr>
        </p:nvSpPr>
        <p:spPr/>
        <p:txBody>
          <a:bodyPr/>
          <a:lstStyle>
            <a:lvl1pPr>
              <a:defRPr>
                <a:latin typeface="+mj-lt"/>
              </a:defRPr>
            </a:lvl1pPr>
          </a:lstStyle>
          <a:p>
            <a:endParaRPr lang="ko-KR" altLang="en-US"/>
          </a:p>
        </p:txBody>
      </p:sp>
      <p:sp>
        <p:nvSpPr>
          <p:cNvPr id="5" name="슬라이드 번호 개체 틀 4"/>
          <p:cNvSpPr>
            <a:spLocks noGrp="1"/>
          </p:cNvSpPr>
          <p:nvPr>
            <p:ph type="sldNum" sz="quarter" idx="12"/>
          </p:nvPr>
        </p:nvSpPr>
        <p:spPr/>
        <p:txBody>
          <a:bodyPr/>
          <a:lstStyle>
            <a:lvl1pPr>
              <a:defRPr>
                <a:latin typeface="+mj-lt"/>
              </a:defRPr>
            </a:lvl1pPr>
          </a:lstStyle>
          <a:p>
            <a:fld id="{EE6BC638-39B7-4287-91A7-2A3DDA573295}" type="slidenum">
              <a:rPr lang="ko-KR" altLang="en-US" smtClean="0"/>
              <a:pPr/>
              <a:t>‹#›</a:t>
            </a:fld>
            <a:endParaRPr lang="ko-KR" altLang="en-US"/>
          </a:p>
        </p:txBody>
      </p:sp>
      <p:sp>
        <p:nvSpPr>
          <p:cNvPr id="6" name="내용 개체 틀 2"/>
          <p:cNvSpPr>
            <a:spLocks noGrp="1"/>
          </p:cNvSpPr>
          <p:nvPr>
            <p:ph idx="1"/>
          </p:nvPr>
        </p:nvSpPr>
        <p:spPr>
          <a:xfrm>
            <a:off x="395536" y="1268760"/>
            <a:ext cx="8402525" cy="5097710"/>
          </a:xfrm>
        </p:spPr>
        <p:txBody>
          <a:bodyPr>
            <a:normAutofit/>
          </a:bodyPr>
          <a:lstStyle>
            <a:lvl1pPr algn="l">
              <a:buNone/>
              <a:defRPr sz="1600" i="1" baseline="0">
                <a:solidFill>
                  <a:schemeClr val="tx1">
                    <a:lumMod val="65000"/>
                    <a:lumOff val="35000"/>
                  </a:schemeClr>
                </a:solidFill>
                <a:latin typeface="+mj-lt"/>
                <a:ea typeface="맑은 고딕" pitchFamily="50" charset="-127"/>
              </a:defRPr>
            </a:lvl1pPr>
            <a:lvl2pPr algn="l">
              <a:buNone/>
              <a:defRPr sz="1600" i="1" baseline="0">
                <a:solidFill>
                  <a:schemeClr val="tx1">
                    <a:lumMod val="65000"/>
                    <a:lumOff val="35000"/>
                  </a:schemeClr>
                </a:solidFill>
                <a:latin typeface="+mj-lt"/>
                <a:ea typeface="맑은 고딕" pitchFamily="50" charset="-127"/>
              </a:defRPr>
            </a:lvl2pPr>
            <a:lvl3pPr algn="l">
              <a:buNone/>
              <a:defRPr sz="1600" i="1" baseline="0">
                <a:solidFill>
                  <a:schemeClr val="tx1">
                    <a:lumMod val="65000"/>
                    <a:lumOff val="35000"/>
                  </a:schemeClr>
                </a:solidFill>
                <a:latin typeface="+mj-lt"/>
                <a:ea typeface="맑은 고딕" pitchFamily="50" charset="-127"/>
              </a:defRPr>
            </a:lvl3pPr>
            <a:lvl4pPr algn="l">
              <a:buNone/>
              <a:defRPr sz="1600" i="1" baseline="0">
                <a:solidFill>
                  <a:schemeClr val="tx1">
                    <a:lumMod val="65000"/>
                    <a:lumOff val="35000"/>
                  </a:schemeClr>
                </a:solidFill>
                <a:latin typeface="+mj-lt"/>
                <a:ea typeface="맑은 고딕" pitchFamily="50" charset="-127"/>
              </a:defRPr>
            </a:lvl4pPr>
            <a:lvl5pPr algn="l">
              <a:buNone/>
              <a:defRPr sz="1600" i="1" baseline="0">
                <a:solidFill>
                  <a:schemeClr val="tx1">
                    <a:lumMod val="65000"/>
                    <a:lumOff val="35000"/>
                  </a:schemeClr>
                </a:solidFill>
                <a:latin typeface="+mj-lt"/>
                <a:ea typeface="맑은 고딕" pitchFamily="50" charset="-127"/>
              </a:defRPr>
            </a:lvl5p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제목 및 내용">
    <p:bg>
      <p:bgPr>
        <a:solidFill>
          <a:schemeClr val="bg1"/>
        </a:solidFill>
        <a:effectLst/>
      </p:bgPr>
    </p:bg>
    <p:spTree>
      <p:nvGrpSpPr>
        <p:cNvPr id="1" name=""/>
        <p:cNvGrpSpPr/>
        <p:nvPr/>
      </p:nvGrpSpPr>
      <p:grpSpPr>
        <a:xfrm>
          <a:off x="0" y="0"/>
          <a:ext cx="0" cy="0"/>
          <a:chOff x="0" y="0"/>
          <a:chExt cx="0" cy="0"/>
        </a:xfrm>
      </p:grpSpPr>
      <p:pic>
        <p:nvPicPr>
          <p:cNvPr id="5122"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0" y="0"/>
            <a:ext cx="9144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날짜 개체 틀 3"/>
          <p:cNvSpPr>
            <a:spLocks noGrp="1"/>
          </p:cNvSpPr>
          <p:nvPr>
            <p:ph type="dt" sz="half" idx="10"/>
          </p:nvPr>
        </p:nvSpPr>
        <p:spPr>
          <a:xfrm>
            <a:off x="457200" y="6500834"/>
            <a:ext cx="2133600" cy="220641"/>
          </a:xfrm>
        </p:spPr>
        <p:txBody>
          <a:bodyPr/>
          <a:lstStyle>
            <a:lvl1pPr>
              <a:defRPr>
                <a:latin typeface="+mj-lt"/>
              </a:defRPr>
            </a:lvl1pPr>
          </a:lstStyle>
          <a:p>
            <a:fld id="{ED3D6733-6F27-4404-AB51-585418F146E5}" type="datetimeFigureOut">
              <a:rPr lang="ko-KR" altLang="en-US" smtClean="0"/>
              <a:pPr/>
              <a:t>2024-05-25</a:t>
            </a:fld>
            <a:endParaRPr lang="ko-KR" altLang="en-US"/>
          </a:p>
        </p:txBody>
      </p:sp>
      <p:sp>
        <p:nvSpPr>
          <p:cNvPr id="5" name="바닥글 개체 틀 4"/>
          <p:cNvSpPr>
            <a:spLocks noGrp="1"/>
          </p:cNvSpPr>
          <p:nvPr>
            <p:ph type="ftr" sz="quarter" idx="11"/>
          </p:nvPr>
        </p:nvSpPr>
        <p:spPr>
          <a:xfrm>
            <a:off x="3124200" y="6500834"/>
            <a:ext cx="2895600" cy="220641"/>
          </a:xfrm>
        </p:spPr>
        <p:txBody>
          <a:bodyPr/>
          <a:lstStyle>
            <a:lvl1pPr>
              <a:defRPr>
                <a:latin typeface="+mj-lt"/>
              </a:defRPr>
            </a:lvl1pPr>
          </a:lstStyle>
          <a:p>
            <a:endParaRPr lang="ko-KR" altLang="en-US"/>
          </a:p>
        </p:txBody>
      </p:sp>
      <p:sp>
        <p:nvSpPr>
          <p:cNvPr id="6" name="슬라이드 번호 개체 틀 5"/>
          <p:cNvSpPr>
            <a:spLocks noGrp="1"/>
          </p:cNvSpPr>
          <p:nvPr>
            <p:ph type="sldNum" sz="quarter" idx="12"/>
          </p:nvPr>
        </p:nvSpPr>
        <p:spPr>
          <a:xfrm>
            <a:off x="6553200" y="6500834"/>
            <a:ext cx="2133600" cy="220641"/>
          </a:xfrm>
        </p:spPr>
        <p:txBody>
          <a:bodyPr/>
          <a:lstStyle>
            <a:lvl1pPr>
              <a:defRPr>
                <a:latin typeface="+mj-lt"/>
              </a:defRPr>
            </a:lvl1pPr>
          </a:lstStyle>
          <a:p>
            <a:fld id="{EE6BC638-39B7-4287-91A7-2A3DDA573295}" type="slidenum">
              <a:rPr lang="ko-KR" altLang="en-US" smtClean="0"/>
              <a:pPr/>
              <a:t>‹#›</a:t>
            </a:fld>
            <a:endParaRPr lang="ko-KR" altLang="en-US"/>
          </a:p>
        </p:txBody>
      </p:sp>
      <p:sp>
        <p:nvSpPr>
          <p:cNvPr id="11" name="내용 개체 틀 2"/>
          <p:cNvSpPr>
            <a:spLocks noGrp="1"/>
          </p:cNvSpPr>
          <p:nvPr>
            <p:ph idx="1"/>
          </p:nvPr>
        </p:nvSpPr>
        <p:spPr>
          <a:xfrm>
            <a:off x="395536" y="1268760"/>
            <a:ext cx="8402525" cy="5097710"/>
          </a:xfrm>
        </p:spPr>
        <p:txBody>
          <a:bodyPr>
            <a:normAutofit/>
          </a:bodyPr>
          <a:lstStyle>
            <a:lvl1pPr algn="l">
              <a:buNone/>
              <a:defRPr sz="1600" i="1" baseline="0">
                <a:solidFill>
                  <a:schemeClr val="tx1">
                    <a:lumMod val="65000"/>
                    <a:lumOff val="35000"/>
                  </a:schemeClr>
                </a:solidFill>
                <a:latin typeface="+mj-lt"/>
                <a:ea typeface="맑은 고딕" pitchFamily="50" charset="-127"/>
              </a:defRPr>
            </a:lvl1pPr>
            <a:lvl2pPr algn="l">
              <a:buNone/>
              <a:defRPr sz="1600" i="1" baseline="0">
                <a:solidFill>
                  <a:schemeClr val="tx1">
                    <a:lumMod val="65000"/>
                    <a:lumOff val="35000"/>
                  </a:schemeClr>
                </a:solidFill>
                <a:latin typeface="+mj-lt"/>
                <a:ea typeface="맑은 고딕" pitchFamily="50" charset="-127"/>
              </a:defRPr>
            </a:lvl2pPr>
            <a:lvl3pPr algn="l">
              <a:buNone/>
              <a:defRPr sz="1600" i="1" baseline="0">
                <a:solidFill>
                  <a:schemeClr val="tx1">
                    <a:lumMod val="65000"/>
                    <a:lumOff val="35000"/>
                  </a:schemeClr>
                </a:solidFill>
                <a:latin typeface="+mj-lt"/>
                <a:ea typeface="맑은 고딕" pitchFamily="50" charset="-127"/>
              </a:defRPr>
            </a:lvl3pPr>
            <a:lvl4pPr algn="l">
              <a:buNone/>
              <a:defRPr sz="1600" i="1" baseline="0">
                <a:solidFill>
                  <a:schemeClr val="tx1">
                    <a:lumMod val="65000"/>
                    <a:lumOff val="35000"/>
                  </a:schemeClr>
                </a:solidFill>
                <a:latin typeface="+mj-lt"/>
                <a:ea typeface="맑은 고딕" pitchFamily="50" charset="-127"/>
              </a:defRPr>
            </a:lvl4pPr>
            <a:lvl5pPr algn="l">
              <a:buNone/>
              <a:defRPr sz="1600" i="1" baseline="0">
                <a:solidFill>
                  <a:schemeClr val="tx1">
                    <a:lumMod val="65000"/>
                    <a:lumOff val="35000"/>
                  </a:schemeClr>
                </a:solidFill>
                <a:latin typeface="+mj-lt"/>
                <a:ea typeface="맑은 고딕" pitchFamily="50" charset="-127"/>
              </a:defRPr>
            </a:lvl5p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8" name="제목 1"/>
          <p:cNvSpPr>
            <a:spLocks noGrp="1"/>
          </p:cNvSpPr>
          <p:nvPr>
            <p:ph type="title"/>
          </p:nvPr>
        </p:nvSpPr>
        <p:spPr>
          <a:xfrm>
            <a:off x="179512" y="17881"/>
            <a:ext cx="7661196" cy="796908"/>
          </a:xfr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rgbClr val="662F30"/>
                </a:solidFill>
                <a:effectLst/>
                <a:latin typeface="+mj-lt"/>
                <a:ea typeface="맑은 고딕" pitchFamily="50" charset="-127"/>
                <a:cs typeface="+mj-cs"/>
              </a:defRPr>
            </a:lvl1pPr>
          </a:lstStyle>
          <a:p>
            <a:r>
              <a:rPr lang="ko-KR" altLang="en-US" dirty="0"/>
              <a:t>마스터 제목 스타일 편집</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사용자 지정 레이아웃">
    <p:bg>
      <p:bgPr>
        <a:solidFill>
          <a:schemeClr val="bg1"/>
        </a:solidFill>
        <a:effectLst/>
      </p:bgPr>
    </p:bg>
    <p:spTree>
      <p:nvGrpSpPr>
        <p:cNvPr id="1" name=""/>
        <p:cNvGrpSpPr/>
        <p:nvPr/>
      </p:nvGrpSpPr>
      <p:grpSpPr>
        <a:xfrm>
          <a:off x="0" y="0"/>
          <a:ext cx="0" cy="0"/>
          <a:chOff x="0" y="0"/>
          <a:chExt cx="0" cy="0"/>
        </a:xfrm>
      </p:grpSpPr>
      <p:pic>
        <p:nvPicPr>
          <p:cNvPr id="6146"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0" y="0"/>
            <a:ext cx="9144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날짜 개체 틀 2"/>
          <p:cNvSpPr>
            <a:spLocks noGrp="1"/>
          </p:cNvSpPr>
          <p:nvPr>
            <p:ph type="dt" sz="half" idx="10"/>
          </p:nvPr>
        </p:nvSpPr>
        <p:spPr/>
        <p:txBody>
          <a:bodyPr/>
          <a:lstStyle/>
          <a:p>
            <a:fld id="{ED3D6733-6F27-4404-AB51-585418F146E5}" type="datetimeFigureOut">
              <a:rPr lang="ko-KR" altLang="en-US" smtClean="0"/>
              <a:pPr/>
              <a:t>2024-05-25</a:t>
            </a:fld>
            <a:endParaRPr lang="ko-KR" altLang="en-US"/>
          </a:p>
        </p:txBody>
      </p:sp>
      <p:sp>
        <p:nvSpPr>
          <p:cNvPr id="4" name="바닥글 개체 틀 3"/>
          <p:cNvSpPr>
            <a:spLocks noGrp="1"/>
          </p:cNvSpPr>
          <p:nvPr>
            <p:ph type="ftr" sz="quarter" idx="11"/>
          </p:nvPr>
        </p:nvSpPr>
        <p:spPr/>
        <p:txBody>
          <a:bodyPr/>
          <a:lstStyle/>
          <a:p>
            <a:endParaRPr lang="ko-KR" altLang="en-US"/>
          </a:p>
        </p:txBody>
      </p:sp>
      <p:sp>
        <p:nvSpPr>
          <p:cNvPr id="5" name="슬라이드 번호 개체 틀 4"/>
          <p:cNvSpPr>
            <a:spLocks noGrp="1"/>
          </p:cNvSpPr>
          <p:nvPr>
            <p:ph type="sldNum" sz="quarter" idx="12"/>
          </p:nvPr>
        </p:nvSpPr>
        <p:spPr/>
        <p:txBody>
          <a:bodyPr/>
          <a:lstStyle/>
          <a:p>
            <a:fld id="{EE6BC638-39B7-4287-91A7-2A3DDA573295}" type="slidenum">
              <a:rPr lang="ko-KR" altLang="en-US" smtClean="0"/>
              <a:pPr/>
              <a:t>‹#›</a:t>
            </a:fld>
            <a:endParaRPr lang="ko-KR" altLang="en-US"/>
          </a:p>
        </p:txBody>
      </p:sp>
      <p:sp>
        <p:nvSpPr>
          <p:cNvPr id="6" name="제목 1"/>
          <p:cNvSpPr>
            <a:spLocks noGrp="1"/>
          </p:cNvSpPr>
          <p:nvPr>
            <p:ph type="ctrTitle"/>
          </p:nvPr>
        </p:nvSpPr>
        <p:spPr>
          <a:xfrm>
            <a:off x="162120" y="2636912"/>
            <a:ext cx="8819760" cy="1224136"/>
          </a:xfrm>
          <a:noFill/>
          <a:ln w="9525">
            <a:noFill/>
            <a:miter lim="800000"/>
            <a:headEnd/>
            <a:tailEnd/>
          </a:ln>
        </p:spPr>
        <p:txBody>
          <a:bodyPr vert="horz" wrap="square" lIns="91440" tIns="45720" rIns="91440" bIns="45720" numCol="1" rtlCol="0" anchor="t" anchorCtr="0" compatLnSpc="1">
            <a:prstTxWarp prst="textNoShape">
              <a:avLst/>
            </a:prstTxWarp>
            <a:noAutofit/>
          </a:bodyPr>
          <a:lstStyle>
            <a:lvl1pPr marL="0" indent="0" algn="ctr" defTabSz="914400" rtl="0" eaLnBrk="1" fontAlgn="base" latinLnBrk="1" hangingPunct="1">
              <a:lnSpc>
                <a:spcPct val="100000"/>
              </a:lnSpc>
              <a:spcBef>
                <a:spcPct val="0"/>
              </a:spcBef>
              <a:spcAft>
                <a:spcPct val="0"/>
              </a:spcAft>
              <a:buClr>
                <a:schemeClr val="hlink"/>
              </a:buClr>
              <a:buFont typeface="굴림체" pitchFamily="49" charset="-127"/>
              <a:buNone/>
              <a:defRPr lang="ko-KR" altLang="en-US" sz="7000" kern="1200" baseline="0" dirty="0">
                <a:solidFill>
                  <a:srgbClr val="662F30"/>
                </a:solidFill>
                <a:effectLst/>
                <a:latin typeface="+mj-lt"/>
                <a:ea typeface="맑은 고딕" pitchFamily="50" charset="-127"/>
                <a:cs typeface="+mj-cs"/>
              </a:defRPr>
            </a:lvl1pPr>
          </a:lstStyle>
          <a:p>
            <a:endParaRPr lang="en-US" altLang="ko-KR"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457200" y="19026"/>
            <a:ext cx="8229600" cy="796908"/>
          </a:xfrm>
          <a:prstGeom prst="rect">
            <a:avLst/>
          </a:prstGeom>
        </p:spPr>
        <p:txBody>
          <a:bodyPr vert="horz" lIns="91440" tIns="45720" rIns="91440" bIns="45720" rtlCol="0" anchor="ctr">
            <a:normAutofit/>
          </a:bodyPr>
          <a:lstStyle/>
          <a:p>
            <a:r>
              <a:rPr lang="ko-KR" altLang="en-US" dirty="0"/>
              <a:t>마스터 제목 스타일 편집</a:t>
            </a:r>
          </a:p>
        </p:txBody>
      </p:sp>
      <p:sp>
        <p:nvSpPr>
          <p:cNvPr id="3" name="텍스트 개체 틀 2"/>
          <p:cNvSpPr>
            <a:spLocks noGrp="1"/>
          </p:cNvSpPr>
          <p:nvPr>
            <p:ph type="body" idx="1"/>
          </p:nvPr>
        </p:nvSpPr>
        <p:spPr>
          <a:xfrm>
            <a:off x="457200" y="1062021"/>
            <a:ext cx="8229600" cy="5286412"/>
          </a:xfrm>
          <a:prstGeom prst="rect">
            <a:avLst/>
          </a:prstGeom>
        </p:spPr>
        <p:txBody>
          <a:bodyPr vert="horz" lIns="91440" tIns="45720" rIns="91440" bIns="45720" rtlCol="0">
            <a:normAutofit/>
          </a:body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4" name="날짜 개체 틀 3"/>
          <p:cNvSpPr>
            <a:spLocks noGrp="1"/>
          </p:cNvSpPr>
          <p:nvPr>
            <p:ph type="dt" sz="half" idx="2"/>
          </p:nvPr>
        </p:nvSpPr>
        <p:spPr>
          <a:xfrm>
            <a:off x="457200" y="6429396"/>
            <a:ext cx="2133600" cy="292079"/>
          </a:xfrm>
          <a:prstGeom prst="rect">
            <a:avLst/>
          </a:prstGeom>
        </p:spPr>
        <p:txBody>
          <a:bodyPr vert="horz" lIns="91440" tIns="45720" rIns="91440" bIns="45720" rtlCol="0" anchor="ctr"/>
          <a:lstStyle>
            <a:lvl1pPr algn="l">
              <a:defRPr sz="1200">
                <a:solidFill>
                  <a:schemeClr val="tx1">
                    <a:tint val="75000"/>
                  </a:schemeClr>
                </a:solidFill>
              </a:defRPr>
            </a:lvl1pPr>
          </a:lstStyle>
          <a:p>
            <a:fld id="{ED3D6733-6F27-4404-AB51-585418F146E5}" type="datetimeFigureOut">
              <a:rPr lang="ko-KR" altLang="en-US" smtClean="0"/>
              <a:pPr/>
              <a:t>2024-05-25</a:t>
            </a:fld>
            <a:endParaRPr lang="ko-KR" altLang="en-US"/>
          </a:p>
        </p:txBody>
      </p:sp>
      <p:sp>
        <p:nvSpPr>
          <p:cNvPr id="5" name="바닥글 개체 틀 4"/>
          <p:cNvSpPr>
            <a:spLocks noGrp="1"/>
          </p:cNvSpPr>
          <p:nvPr>
            <p:ph type="ftr" sz="quarter" idx="3"/>
          </p:nvPr>
        </p:nvSpPr>
        <p:spPr>
          <a:xfrm>
            <a:off x="3124200" y="6429396"/>
            <a:ext cx="2895600" cy="292079"/>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p>
        </p:txBody>
      </p:sp>
      <p:sp>
        <p:nvSpPr>
          <p:cNvPr id="6" name="슬라이드 번호 개체 틀 5"/>
          <p:cNvSpPr>
            <a:spLocks noGrp="1"/>
          </p:cNvSpPr>
          <p:nvPr>
            <p:ph type="sldNum" sz="quarter" idx="4"/>
          </p:nvPr>
        </p:nvSpPr>
        <p:spPr>
          <a:xfrm>
            <a:off x="6553200" y="6429396"/>
            <a:ext cx="2133600" cy="292079"/>
          </a:xfrm>
          <a:prstGeom prst="rect">
            <a:avLst/>
          </a:prstGeom>
        </p:spPr>
        <p:txBody>
          <a:bodyPr vert="horz" lIns="91440" tIns="45720" rIns="91440" bIns="45720" rtlCol="0" anchor="ctr"/>
          <a:lstStyle>
            <a:lvl1pPr algn="r">
              <a:defRPr sz="1200">
                <a:solidFill>
                  <a:schemeClr val="tx1">
                    <a:tint val="75000"/>
                  </a:schemeClr>
                </a:solidFill>
              </a:defRPr>
            </a:lvl1pPr>
          </a:lstStyle>
          <a:p>
            <a:fld id="{EE6BC638-39B7-4287-91A7-2A3DDA573295}" type="slidenum">
              <a:rPr lang="ko-KR" altLang="en-US" smtClean="0"/>
              <a:pPr/>
              <a:t>‹#›</a:t>
            </a:fld>
            <a:endParaRPr lang="ko-KR" altLang="en-US"/>
          </a:p>
        </p:txBody>
      </p:sp>
    </p:spTree>
  </p:cSld>
  <p:clrMap bg1="lt1" tx1="dk1" bg2="lt2" tx2="dk2" accent1="accent1" accent2="accent2" accent3="accent3" accent4="accent4" accent5="accent5" accent6="accent6" hlink="hlink" folHlink="folHlink"/>
  <p:sldLayoutIdLst>
    <p:sldLayoutId id="2147483649" r:id="rId1"/>
    <p:sldLayoutId id="2147483655" r:id="rId2"/>
    <p:sldLayoutId id="2147483651" r:id="rId3"/>
    <p:sldLayoutId id="2147483656" r:id="rId4"/>
    <p:sldLayoutId id="2147483650" r:id="rId5"/>
    <p:sldLayoutId id="2147483657" r:id="rId6"/>
  </p:sldLayoutIdLst>
  <p:txStyles>
    <p:titleStyle>
      <a:lvl1pPr algn="l" defTabSz="914400" rtl="0" eaLnBrk="1" latinLnBrk="1" hangingPunct="1">
        <a:spcBef>
          <a:spcPct val="0"/>
        </a:spcBef>
        <a:buNone/>
        <a:defRPr lang="ko-KR" altLang="en-US" sz="3500" kern="1200">
          <a:solidFill>
            <a:sysClr val="windowText" lastClr="000000"/>
          </a:solidFill>
          <a:latin typeface="맑은 고딕" pitchFamily="50" charset="-127"/>
          <a:ea typeface="맑은 고딕" pitchFamily="50" charset="-127"/>
          <a:cs typeface="+mj-cs"/>
        </a:defRPr>
      </a:lvl1pPr>
    </p:titleStyle>
    <p:bodyStyle>
      <a:lvl1pPr marL="342900" indent="-342900" algn="l" defTabSz="914400" rtl="0" eaLnBrk="1" latinLnBrk="1" hangingPunct="1">
        <a:spcBef>
          <a:spcPct val="20000"/>
        </a:spcBef>
        <a:buFont typeface="Arial" pitchFamily="34" charset="0"/>
        <a:buChar char="•"/>
        <a:defRPr lang="ko-KR" altLang="en-US" sz="2500" kern="1200" smtClean="0">
          <a:solidFill>
            <a:schemeClr val="tx1"/>
          </a:solidFill>
          <a:latin typeface="맑은 고딕" pitchFamily="50" charset="-127"/>
          <a:ea typeface="맑은 고딕" pitchFamily="50" charset="-127"/>
          <a:cs typeface="+mn-cs"/>
        </a:defRPr>
      </a:lvl1pPr>
      <a:lvl2pPr marL="742950" indent="-285750" algn="l" defTabSz="914400" rtl="0" eaLnBrk="1" latinLnBrk="1" hangingPunct="1">
        <a:spcBef>
          <a:spcPct val="20000"/>
        </a:spcBef>
        <a:buFont typeface="Arial" pitchFamily="34" charset="0"/>
        <a:buChar char="–"/>
        <a:defRPr lang="ko-KR" altLang="en-US" sz="1800" kern="1200" smtClean="0">
          <a:solidFill>
            <a:schemeClr val="tx1"/>
          </a:solidFill>
          <a:latin typeface="맑은 고딕" pitchFamily="50" charset="-127"/>
          <a:ea typeface="맑은 고딕" pitchFamily="50" charset="-127"/>
          <a:cs typeface="+mn-cs"/>
        </a:defRPr>
      </a:lvl2pPr>
      <a:lvl3pPr marL="1143000" indent="-228600" algn="l" defTabSz="914400" rtl="0" eaLnBrk="1" latinLnBrk="1" hangingPunct="1">
        <a:spcBef>
          <a:spcPct val="20000"/>
        </a:spcBef>
        <a:buFont typeface="Arial" pitchFamily="34" charset="0"/>
        <a:buChar char="•"/>
        <a:defRPr lang="ko-KR" altLang="en-US" sz="1800" kern="1200" smtClean="0">
          <a:solidFill>
            <a:schemeClr val="tx1"/>
          </a:solidFill>
          <a:latin typeface="맑은 고딕" pitchFamily="50" charset="-127"/>
          <a:ea typeface="맑은 고딕" pitchFamily="50" charset="-127"/>
          <a:cs typeface="+mn-cs"/>
        </a:defRPr>
      </a:lvl3pPr>
      <a:lvl4pPr marL="1600200" indent="-228600" algn="l" defTabSz="914400" rtl="0" eaLnBrk="1" latinLnBrk="1" hangingPunct="1">
        <a:spcBef>
          <a:spcPct val="20000"/>
        </a:spcBef>
        <a:buFont typeface="Arial" pitchFamily="34" charset="0"/>
        <a:buChar char="–"/>
        <a:defRPr lang="ko-KR" altLang="en-US" sz="1800" kern="1200" smtClean="0">
          <a:solidFill>
            <a:schemeClr val="tx1"/>
          </a:solidFill>
          <a:latin typeface="맑은 고딕" pitchFamily="50" charset="-127"/>
          <a:ea typeface="맑은 고딕" pitchFamily="50" charset="-127"/>
          <a:cs typeface="+mn-cs"/>
        </a:defRPr>
      </a:lvl4pPr>
      <a:lvl5pPr marL="2057400" indent="-228600" algn="l" defTabSz="914400" rtl="0" eaLnBrk="1" latinLnBrk="1" hangingPunct="1">
        <a:spcBef>
          <a:spcPct val="20000"/>
        </a:spcBef>
        <a:buFont typeface="Arial" pitchFamily="34" charset="0"/>
        <a:buChar char="»"/>
        <a:defRPr lang="ko-KR" altLang="en-US" sz="1800" kern="1200">
          <a:solidFill>
            <a:schemeClr val="tx1"/>
          </a:solidFill>
          <a:latin typeface="맑은 고딕" pitchFamily="50" charset="-127"/>
          <a:ea typeface="맑은 고딕" pitchFamily="50" charset="-127"/>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8" Type="http://schemas.openxmlformats.org/officeDocument/2006/relationships/hyperlink" Target="http://paperpile.com/b/YPPLN1/y08x" TargetMode="External"/><Relationship Id="rId3" Type="http://schemas.openxmlformats.org/officeDocument/2006/relationships/hyperlink" Target="http://paperpile.com/b/YPPLN1/EGMD" TargetMode="External"/><Relationship Id="rId7" Type="http://schemas.openxmlformats.org/officeDocument/2006/relationships/hyperlink" Target="http://paperpile.com/b/YPPLN1/07jU" TargetMode="External"/><Relationship Id="rId12" Type="http://schemas.openxmlformats.org/officeDocument/2006/relationships/hyperlink" Target="http://paperpile.com/b/YPPLN1/qYl9" TargetMode="External"/><Relationship Id="rId2" Type="http://schemas.openxmlformats.org/officeDocument/2006/relationships/hyperlink" Target="http://paperpile.com/b/YPPLN1/h9sI" TargetMode="External"/><Relationship Id="rId1" Type="http://schemas.openxmlformats.org/officeDocument/2006/relationships/slideLayout" Target="../slideLayouts/slideLayout4.xml"/><Relationship Id="rId6" Type="http://schemas.openxmlformats.org/officeDocument/2006/relationships/hyperlink" Target="http://paperpile.com/b/YPPLN1/W1JM" TargetMode="External"/><Relationship Id="rId11" Type="http://schemas.openxmlformats.org/officeDocument/2006/relationships/hyperlink" Target="http://paperpile.com/b/YPPLN1/P9sN" TargetMode="External"/><Relationship Id="rId5" Type="http://schemas.openxmlformats.org/officeDocument/2006/relationships/hyperlink" Target="http://dx.doi.org/10.1111/vox.13638." TargetMode="External"/><Relationship Id="rId10" Type="http://schemas.openxmlformats.org/officeDocument/2006/relationships/hyperlink" Target="http://paperpile.com/b/YPPLN1/FXpk" TargetMode="External"/><Relationship Id="rId4" Type="http://schemas.openxmlformats.org/officeDocument/2006/relationships/hyperlink" Target="http://paperpile.com/b/YPPLN1/mrwK" TargetMode="External"/><Relationship Id="rId9" Type="http://schemas.openxmlformats.org/officeDocument/2006/relationships/hyperlink" Target="http://paperpile.com/b/YPPLN1/1DTz"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6">
            <a:extLst>
              <a:ext uri="{FF2B5EF4-FFF2-40B4-BE49-F238E27FC236}">
                <a16:creationId xmlns:a16="http://schemas.microsoft.com/office/drawing/2014/main" id="{A4427CDF-2670-7708-854E-E62C1062CC96}"/>
              </a:ext>
            </a:extLst>
          </p:cNvPr>
          <p:cNvSpPr txBox="1">
            <a:spLocks/>
          </p:cNvSpPr>
          <p:nvPr/>
        </p:nvSpPr>
        <p:spPr>
          <a:xfrm>
            <a:off x="3851920" y="2275711"/>
            <a:ext cx="4899205" cy="1585337"/>
          </a:xfrm>
          <a:prstGeom prst="rect">
            <a:avLst/>
          </a:prstGeom>
        </p:spPr>
        <p:txBody>
          <a:bodyPr/>
          <a:lstStyle>
            <a:lvl1pPr algn="l" defTabSz="914400" rtl="0" eaLnBrk="1" latinLnBrk="1" hangingPunct="1">
              <a:spcBef>
                <a:spcPct val="0"/>
              </a:spcBef>
              <a:buNone/>
              <a:defRPr lang="ko-KR" altLang="en-US" sz="3500" kern="1200">
                <a:solidFill>
                  <a:sysClr val="windowText" lastClr="000000"/>
                </a:solidFill>
                <a:latin typeface="맑은 고딕" pitchFamily="50" charset="-127"/>
                <a:ea typeface="맑은 고딕" pitchFamily="50" charset="-127"/>
                <a:cs typeface="+mj-cs"/>
              </a:defRPr>
            </a:lvl1pPr>
          </a:lstStyle>
          <a:p>
            <a:pPr algn="ctr"/>
            <a:r>
              <a:rPr lang="en-US" sz="2800" b="1" dirty="0">
                <a:solidFill>
                  <a:srgbClr val="000000"/>
                </a:solidFill>
                <a:latin typeface="Times New Roman" panose="02020603050405020304" pitchFamily="18" charset="0"/>
              </a:rPr>
              <a:t>Advanced Web Application for Blood Patron Prediction Using SVC </a:t>
            </a:r>
            <a:endParaRPr lang="en-US" sz="2800" b="1" dirty="0"/>
          </a:p>
        </p:txBody>
      </p:sp>
      <p:sp>
        <p:nvSpPr>
          <p:cNvPr id="3" name="직사각형 17">
            <a:extLst>
              <a:ext uri="{FF2B5EF4-FFF2-40B4-BE49-F238E27FC236}">
                <a16:creationId xmlns:a16="http://schemas.microsoft.com/office/drawing/2014/main" id="{390944E0-77C3-561E-99ED-72FF687C2C2C}"/>
              </a:ext>
            </a:extLst>
          </p:cNvPr>
          <p:cNvSpPr/>
          <p:nvPr/>
        </p:nvSpPr>
        <p:spPr>
          <a:xfrm>
            <a:off x="3990283" y="4502647"/>
            <a:ext cx="3450732" cy="461665"/>
          </a:xfrm>
          <a:prstGeom prst="rect">
            <a:avLst/>
          </a:prstGeom>
          <a:noFill/>
          <a:ln w="9525">
            <a:noFill/>
            <a:miter lim="800000"/>
            <a:headEnd/>
            <a:tailEnd/>
          </a:ln>
        </p:spPr>
        <p:txBody>
          <a:bodyPr vert="horz" wrap="square" lIns="91440" tIns="45720" rIns="91440" bIns="45720" numCol="1" anchor="t" anchorCtr="0" compatLnSpc="1">
            <a:prstTxWarp prst="textNoShape">
              <a:avLst/>
            </a:prstTxWarp>
            <a:spAutoFit/>
          </a:bodyPr>
          <a:lstStyle/>
          <a:p>
            <a:pPr fontAlgn="base">
              <a:spcBef>
                <a:spcPct val="0"/>
              </a:spcBef>
              <a:spcAft>
                <a:spcPct val="0"/>
              </a:spcAft>
            </a:pPr>
            <a:r>
              <a:rPr kumimoji="1" lang="en-US" altLang="ko-KR" sz="1200" b="1" dirty="0">
                <a:solidFill>
                  <a:schemeClr val="tx1">
                    <a:lumMod val="85000"/>
                    <a:lumOff val="15000"/>
                  </a:schemeClr>
                </a:solidFill>
                <a:latin typeface="Times New Roman" panose="02020603050405020304" pitchFamily="18" charset="0"/>
                <a:ea typeface="맑은 고딕" pitchFamily="50" charset="-127"/>
                <a:cs typeface="Times New Roman" panose="02020603050405020304" pitchFamily="18" charset="0"/>
              </a:rPr>
              <a:t>SWEATHA R -  210701275</a:t>
            </a:r>
          </a:p>
          <a:p>
            <a:pPr fontAlgn="base">
              <a:spcBef>
                <a:spcPct val="0"/>
              </a:spcBef>
              <a:spcAft>
                <a:spcPct val="0"/>
              </a:spcAft>
            </a:pPr>
            <a:r>
              <a:rPr kumimoji="1" lang="en-US" altLang="ko-KR" sz="1200" b="1" dirty="0">
                <a:solidFill>
                  <a:schemeClr val="tx1">
                    <a:lumMod val="85000"/>
                    <a:lumOff val="15000"/>
                  </a:schemeClr>
                </a:solidFill>
                <a:latin typeface="Times New Roman" panose="02020603050405020304" pitchFamily="18" charset="0"/>
                <a:ea typeface="맑은 고딕" pitchFamily="50" charset="-127"/>
                <a:cs typeface="Times New Roman" panose="02020603050405020304" pitchFamily="18" charset="0"/>
              </a:rPr>
              <a:t>THAMIZH BHARATHI M - 210701288</a:t>
            </a:r>
          </a:p>
        </p:txBody>
      </p:sp>
      <p:sp>
        <p:nvSpPr>
          <p:cNvPr id="4" name="직사각형 17">
            <a:extLst>
              <a:ext uri="{FF2B5EF4-FFF2-40B4-BE49-F238E27FC236}">
                <a16:creationId xmlns:a16="http://schemas.microsoft.com/office/drawing/2014/main" id="{56FEDBED-F3F3-2780-C8ED-1AFEAA1692E5}"/>
              </a:ext>
            </a:extLst>
          </p:cNvPr>
          <p:cNvSpPr/>
          <p:nvPr/>
        </p:nvSpPr>
        <p:spPr>
          <a:xfrm>
            <a:off x="3990283" y="5085184"/>
            <a:ext cx="3450732" cy="307777"/>
          </a:xfrm>
          <a:prstGeom prst="rect">
            <a:avLst/>
          </a:prstGeom>
          <a:noFill/>
          <a:ln w="9525">
            <a:noFill/>
            <a:miter lim="800000"/>
            <a:headEnd/>
            <a:tailEnd/>
          </a:ln>
        </p:spPr>
        <p:txBody>
          <a:bodyPr vert="horz" wrap="square" lIns="91440" tIns="45720" rIns="91440" bIns="45720" numCol="1" anchor="t" anchorCtr="0" compatLnSpc="1">
            <a:prstTxWarp prst="textNoShape">
              <a:avLst/>
            </a:prstTxWarp>
            <a:spAutoFit/>
          </a:bodyPr>
          <a:lstStyle/>
          <a:p>
            <a:pPr fontAlgn="base">
              <a:spcBef>
                <a:spcPct val="0"/>
              </a:spcBef>
              <a:spcAft>
                <a:spcPct val="0"/>
              </a:spcAft>
            </a:pPr>
            <a:r>
              <a:rPr kumimoji="1" lang="en-US" altLang="ko-KR" sz="1400" b="1" dirty="0">
                <a:solidFill>
                  <a:schemeClr val="tx1">
                    <a:lumMod val="85000"/>
                    <a:lumOff val="15000"/>
                  </a:schemeClr>
                </a:solidFill>
                <a:latin typeface="Times New Roman" panose="02020603050405020304" pitchFamily="18" charset="0"/>
                <a:ea typeface="맑은 고딕" pitchFamily="50" charset="-127"/>
                <a:cs typeface="Times New Roman" panose="02020603050405020304" pitchFamily="18" charset="0"/>
              </a:rPr>
              <a:t>Rajalakshmi Engineering College</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683568" y="17881"/>
            <a:ext cx="7661196" cy="796908"/>
          </a:xfrm>
        </p:spPr>
        <p:txBody>
          <a:bodyPr/>
          <a:lstStyle/>
          <a:p>
            <a:pPr algn="ctr"/>
            <a:r>
              <a:rPr lang="en-US" altLang="ko-KR" dirty="0"/>
              <a:t>COMPARATIVE ANALYSIS</a:t>
            </a:r>
            <a:endParaRPr lang="ko-KR" altLang="en-US" dirty="0"/>
          </a:p>
        </p:txBody>
      </p:sp>
      <p:graphicFrame>
        <p:nvGraphicFramePr>
          <p:cNvPr id="8" name="Content Placeholder 7">
            <a:extLst>
              <a:ext uri="{FF2B5EF4-FFF2-40B4-BE49-F238E27FC236}">
                <a16:creationId xmlns:a16="http://schemas.microsoft.com/office/drawing/2014/main" id="{39C0B48F-5AB4-E309-C7E5-A504A2039E39}"/>
              </a:ext>
            </a:extLst>
          </p:cNvPr>
          <p:cNvGraphicFramePr>
            <a:graphicFrameLocks noGrp="1"/>
          </p:cNvGraphicFramePr>
          <p:nvPr>
            <p:ph idx="1"/>
            <p:extLst>
              <p:ext uri="{D42A27DB-BD31-4B8C-83A1-F6EECF244321}">
                <p14:modId xmlns:p14="http://schemas.microsoft.com/office/powerpoint/2010/main" val="1972872755"/>
              </p:ext>
            </p:extLst>
          </p:nvPr>
        </p:nvGraphicFramePr>
        <p:xfrm>
          <a:off x="395288" y="1268413"/>
          <a:ext cx="8402637" cy="2225040"/>
        </p:xfrm>
        <a:graphic>
          <a:graphicData uri="http://schemas.openxmlformats.org/drawingml/2006/table">
            <a:tbl>
              <a:tblPr firstRow="1" bandRow="1">
                <a:tableStyleId>{21E4AEA4-8DFA-4A89-87EB-49C32662AFE0}</a:tableStyleId>
              </a:tblPr>
              <a:tblGrid>
                <a:gridCol w="2800879">
                  <a:extLst>
                    <a:ext uri="{9D8B030D-6E8A-4147-A177-3AD203B41FA5}">
                      <a16:colId xmlns:a16="http://schemas.microsoft.com/office/drawing/2014/main" val="3297813617"/>
                    </a:ext>
                  </a:extLst>
                </a:gridCol>
                <a:gridCol w="2800879">
                  <a:extLst>
                    <a:ext uri="{9D8B030D-6E8A-4147-A177-3AD203B41FA5}">
                      <a16:colId xmlns:a16="http://schemas.microsoft.com/office/drawing/2014/main" val="695024661"/>
                    </a:ext>
                  </a:extLst>
                </a:gridCol>
                <a:gridCol w="2800879">
                  <a:extLst>
                    <a:ext uri="{9D8B030D-6E8A-4147-A177-3AD203B41FA5}">
                      <a16:colId xmlns:a16="http://schemas.microsoft.com/office/drawing/2014/main" val="587017035"/>
                    </a:ext>
                  </a:extLst>
                </a:gridCol>
              </a:tblGrid>
              <a:tr h="370840">
                <a:tc>
                  <a:txBody>
                    <a:bodyPr/>
                    <a:lstStyle/>
                    <a:p>
                      <a:pPr algn="ctr" fontAlgn="b"/>
                      <a:r>
                        <a:rPr lang="en-IN" b="1" dirty="0">
                          <a:effectLst/>
                        </a:rPr>
                        <a:t>Fold</a:t>
                      </a:r>
                    </a:p>
                  </a:txBody>
                  <a:tcPr anchor="b"/>
                </a:tc>
                <a:tc>
                  <a:txBody>
                    <a:bodyPr/>
                    <a:lstStyle/>
                    <a:p>
                      <a:pPr algn="ctr" fontAlgn="b"/>
                      <a:r>
                        <a:rPr lang="en-IN" b="1" dirty="0">
                          <a:effectLst/>
                        </a:rPr>
                        <a:t>Logistic Regression</a:t>
                      </a:r>
                    </a:p>
                  </a:txBody>
                  <a:tcPr anchor="b"/>
                </a:tc>
                <a:tc>
                  <a:txBody>
                    <a:bodyPr/>
                    <a:lstStyle/>
                    <a:p>
                      <a:pPr algn="ctr" fontAlgn="b"/>
                      <a:r>
                        <a:rPr lang="en-IN" b="1" dirty="0">
                          <a:effectLst/>
                        </a:rPr>
                        <a:t>SVC</a:t>
                      </a:r>
                    </a:p>
                  </a:txBody>
                  <a:tcPr anchor="b"/>
                </a:tc>
                <a:extLst>
                  <a:ext uri="{0D108BD9-81ED-4DB2-BD59-A6C34878D82A}">
                    <a16:rowId xmlns:a16="http://schemas.microsoft.com/office/drawing/2014/main" val="2228492771"/>
                  </a:ext>
                </a:extLst>
              </a:tr>
              <a:tr h="370840">
                <a:tc>
                  <a:txBody>
                    <a:bodyPr/>
                    <a:lstStyle/>
                    <a:p>
                      <a:pPr algn="ctr" fontAlgn="base"/>
                      <a:r>
                        <a:rPr lang="en-IN" dirty="0">
                          <a:effectLst/>
                        </a:rPr>
                        <a:t>CV1</a:t>
                      </a:r>
                    </a:p>
                  </a:txBody>
                  <a:tcPr anchor="ctr"/>
                </a:tc>
                <a:tc>
                  <a:txBody>
                    <a:bodyPr/>
                    <a:lstStyle/>
                    <a:p>
                      <a:pPr algn="ctr" fontAlgn="base"/>
                      <a:r>
                        <a:rPr lang="en-IN">
                          <a:effectLst/>
                        </a:rPr>
                        <a:t>0.6667</a:t>
                      </a:r>
                    </a:p>
                  </a:txBody>
                  <a:tcPr anchor="ctr"/>
                </a:tc>
                <a:tc>
                  <a:txBody>
                    <a:bodyPr/>
                    <a:lstStyle/>
                    <a:p>
                      <a:pPr algn="ctr" fontAlgn="base"/>
                      <a:r>
                        <a:rPr lang="en-IN">
                          <a:effectLst/>
                        </a:rPr>
                        <a:t>0.6804</a:t>
                      </a:r>
                    </a:p>
                  </a:txBody>
                  <a:tcPr anchor="ctr"/>
                </a:tc>
                <a:extLst>
                  <a:ext uri="{0D108BD9-81ED-4DB2-BD59-A6C34878D82A}">
                    <a16:rowId xmlns:a16="http://schemas.microsoft.com/office/drawing/2014/main" val="2097800033"/>
                  </a:ext>
                </a:extLst>
              </a:tr>
              <a:tr h="370840">
                <a:tc>
                  <a:txBody>
                    <a:bodyPr/>
                    <a:lstStyle/>
                    <a:p>
                      <a:pPr algn="ctr" fontAlgn="base"/>
                      <a:r>
                        <a:rPr lang="en-IN" dirty="0">
                          <a:effectLst/>
                        </a:rPr>
                        <a:t>CV2</a:t>
                      </a:r>
                    </a:p>
                  </a:txBody>
                  <a:tcPr anchor="ctr"/>
                </a:tc>
                <a:tc>
                  <a:txBody>
                    <a:bodyPr/>
                    <a:lstStyle/>
                    <a:p>
                      <a:pPr algn="ctr" fontAlgn="base"/>
                      <a:r>
                        <a:rPr lang="en-IN">
                          <a:effectLst/>
                        </a:rPr>
                        <a:t>0.6847</a:t>
                      </a:r>
                    </a:p>
                  </a:txBody>
                  <a:tcPr anchor="ctr"/>
                </a:tc>
                <a:tc>
                  <a:txBody>
                    <a:bodyPr/>
                    <a:lstStyle/>
                    <a:p>
                      <a:pPr algn="ctr" fontAlgn="base"/>
                      <a:r>
                        <a:rPr lang="en-IN">
                          <a:effectLst/>
                        </a:rPr>
                        <a:t>0.6863</a:t>
                      </a:r>
                    </a:p>
                  </a:txBody>
                  <a:tcPr anchor="ctr"/>
                </a:tc>
                <a:extLst>
                  <a:ext uri="{0D108BD9-81ED-4DB2-BD59-A6C34878D82A}">
                    <a16:rowId xmlns:a16="http://schemas.microsoft.com/office/drawing/2014/main" val="3361578543"/>
                  </a:ext>
                </a:extLst>
              </a:tr>
              <a:tr h="370840">
                <a:tc>
                  <a:txBody>
                    <a:bodyPr/>
                    <a:lstStyle/>
                    <a:p>
                      <a:pPr algn="ctr" fontAlgn="base"/>
                      <a:r>
                        <a:rPr lang="en-IN" dirty="0">
                          <a:effectLst/>
                        </a:rPr>
                        <a:t>CV3</a:t>
                      </a:r>
                    </a:p>
                  </a:txBody>
                  <a:tcPr anchor="ctr"/>
                </a:tc>
                <a:tc>
                  <a:txBody>
                    <a:bodyPr/>
                    <a:lstStyle/>
                    <a:p>
                      <a:pPr algn="ctr" fontAlgn="base"/>
                      <a:r>
                        <a:rPr lang="en-IN">
                          <a:effectLst/>
                        </a:rPr>
                        <a:t>0.7241</a:t>
                      </a:r>
                    </a:p>
                  </a:txBody>
                  <a:tcPr anchor="ctr"/>
                </a:tc>
                <a:tc>
                  <a:txBody>
                    <a:bodyPr/>
                    <a:lstStyle/>
                    <a:p>
                      <a:pPr algn="ctr" fontAlgn="base"/>
                      <a:r>
                        <a:rPr lang="en-IN">
                          <a:effectLst/>
                        </a:rPr>
                        <a:t>0.7091</a:t>
                      </a:r>
                    </a:p>
                  </a:txBody>
                  <a:tcPr anchor="ctr"/>
                </a:tc>
                <a:extLst>
                  <a:ext uri="{0D108BD9-81ED-4DB2-BD59-A6C34878D82A}">
                    <a16:rowId xmlns:a16="http://schemas.microsoft.com/office/drawing/2014/main" val="739352274"/>
                  </a:ext>
                </a:extLst>
              </a:tr>
              <a:tr h="370840">
                <a:tc>
                  <a:txBody>
                    <a:bodyPr/>
                    <a:lstStyle/>
                    <a:p>
                      <a:pPr algn="ctr" fontAlgn="base"/>
                      <a:r>
                        <a:rPr lang="en-IN">
                          <a:effectLst/>
                        </a:rPr>
                        <a:t>CV4</a:t>
                      </a:r>
                    </a:p>
                  </a:txBody>
                  <a:tcPr anchor="ctr"/>
                </a:tc>
                <a:tc>
                  <a:txBody>
                    <a:bodyPr/>
                    <a:lstStyle/>
                    <a:p>
                      <a:pPr algn="ctr" fontAlgn="base"/>
                      <a:r>
                        <a:rPr lang="en-IN" dirty="0">
                          <a:effectLst/>
                        </a:rPr>
                        <a:t>0.6947</a:t>
                      </a:r>
                    </a:p>
                  </a:txBody>
                  <a:tcPr anchor="ctr"/>
                </a:tc>
                <a:tc>
                  <a:txBody>
                    <a:bodyPr/>
                    <a:lstStyle/>
                    <a:p>
                      <a:pPr algn="ctr" fontAlgn="base"/>
                      <a:r>
                        <a:rPr lang="en-IN" dirty="0">
                          <a:effectLst/>
                        </a:rPr>
                        <a:t>0.6517</a:t>
                      </a:r>
                    </a:p>
                  </a:txBody>
                  <a:tcPr anchor="ctr"/>
                </a:tc>
                <a:extLst>
                  <a:ext uri="{0D108BD9-81ED-4DB2-BD59-A6C34878D82A}">
                    <a16:rowId xmlns:a16="http://schemas.microsoft.com/office/drawing/2014/main" val="460127659"/>
                  </a:ext>
                </a:extLst>
              </a:tr>
              <a:tr h="370840">
                <a:tc>
                  <a:txBody>
                    <a:bodyPr/>
                    <a:lstStyle/>
                    <a:p>
                      <a:pPr algn="ctr" fontAlgn="base"/>
                      <a:r>
                        <a:rPr lang="en-IN">
                          <a:effectLst/>
                        </a:rPr>
                        <a:t>CV5</a:t>
                      </a:r>
                    </a:p>
                  </a:txBody>
                  <a:tcPr anchor="ctr"/>
                </a:tc>
                <a:tc>
                  <a:txBody>
                    <a:bodyPr/>
                    <a:lstStyle/>
                    <a:p>
                      <a:pPr algn="ctr" fontAlgn="base"/>
                      <a:r>
                        <a:rPr lang="en-IN" dirty="0">
                          <a:effectLst/>
                        </a:rPr>
                        <a:t>0.6875</a:t>
                      </a:r>
                    </a:p>
                  </a:txBody>
                  <a:tcPr anchor="ctr"/>
                </a:tc>
                <a:tc>
                  <a:txBody>
                    <a:bodyPr/>
                    <a:lstStyle/>
                    <a:p>
                      <a:pPr algn="ctr" fontAlgn="base"/>
                      <a:r>
                        <a:rPr lang="en-IN" dirty="0">
                          <a:effectLst/>
                        </a:rPr>
                        <a:t>0.6882</a:t>
                      </a:r>
                    </a:p>
                  </a:txBody>
                  <a:tcPr anchor="ctr"/>
                </a:tc>
                <a:extLst>
                  <a:ext uri="{0D108BD9-81ED-4DB2-BD59-A6C34878D82A}">
                    <a16:rowId xmlns:a16="http://schemas.microsoft.com/office/drawing/2014/main" val="4192132595"/>
                  </a:ext>
                </a:extLst>
              </a:tr>
            </a:tbl>
          </a:graphicData>
        </a:graphic>
      </p:graphicFrame>
      <p:sp>
        <p:nvSpPr>
          <p:cNvPr id="10" name="TextBox 9">
            <a:extLst>
              <a:ext uri="{FF2B5EF4-FFF2-40B4-BE49-F238E27FC236}">
                <a16:creationId xmlns:a16="http://schemas.microsoft.com/office/drawing/2014/main" id="{0AB3BE0D-0C14-84A2-3CD9-5D41BE1A2EFA}"/>
              </a:ext>
            </a:extLst>
          </p:cNvPr>
          <p:cNvSpPr txBox="1"/>
          <p:nvPr/>
        </p:nvSpPr>
        <p:spPr>
          <a:xfrm>
            <a:off x="251520" y="3645024"/>
            <a:ext cx="9112498" cy="3460756"/>
          </a:xfrm>
          <a:prstGeom prst="rect">
            <a:avLst/>
          </a:prstGeom>
          <a:noFill/>
        </p:spPr>
        <p:txBody>
          <a:bodyPr wrap="square">
            <a:spAutoFit/>
          </a:bodyPr>
          <a:lstStyle/>
          <a:p>
            <a:pPr>
              <a:lnSpc>
                <a:spcPct val="150000"/>
              </a:lnSpc>
              <a:spcBef>
                <a:spcPct val="20000"/>
              </a:spcBef>
              <a:buFont typeface="Arial" panose="020B0604020202020204" pitchFamily="34" charset="0"/>
              <a:buChar char="•"/>
            </a:pPr>
            <a:r>
              <a:rPr lang="en-US" altLang="en-US" sz="1900" dirty="0">
                <a:latin typeface="Times New Roman" panose="02020603050405020304" pitchFamily="18" charset="0"/>
                <a:ea typeface="맑은 고딕" pitchFamily="50" charset="-127"/>
                <a:cs typeface="Times New Roman" panose="02020603050405020304" pitchFamily="18" charset="0"/>
              </a:rPr>
              <a:t>SVC demonstrates higher F1 scores in CV1 and CV2 compared to Logistic Regression, </a:t>
            </a:r>
          </a:p>
          <a:p>
            <a:pPr>
              <a:lnSpc>
                <a:spcPct val="150000"/>
              </a:lnSpc>
              <a:spcBef>
                <a:spcPct val="20000"/>
              </a:spcBef>
            </a:pPr>
            <a:r>
              <a:rPr lang="en-US" altLang="en-US" sz="1900" dirty="0">
                <a:latin typeface="Times New Roman" panose="02020603050405020304" pitchFamily="18" charset="0"/>
                <a:ea typeface="맑은 고딕" pitchFamily="50" charset="-127"/>
                <a:cs typeface="Times New Roman" panose="02020603050405020304" pitchFamily="18" charset="0"/>
              </a:rPr>
              <a:t> indicating a better initial classification capability.</a:t>
            </a:r>
          </a:p>
          <a:p>
            <a:pPr>
              <a:lnSpc>
                <a:spcPct val="150000"/>
              </a:lnSpc>
              <a:spcBef>
                <a:spcPct val="20000"/>
              </a:spcBef>
              <a:buFont typeface="Arial" panose="020B0604020202020204" pitchFamily="34" charset="0"/>
              <a:buChar char="•"/>
            </a:pPr>
            <a:r>
              <a:rPr lang="en-US" altLang="en-US" sz="1900" dirty="0">
                <a:latin typeface="Times New Roman" panose="02020603050405020304" pitchFamily="18" charset="0"/>
                <a:ea typeface="맑은 고딕" pitchFamily="50" charset="-127"/>
                <a:cs typeface="Times New Roman" panose="02020603050405020304" pitchFamily="18" charset="0"/>
              </a:rPr>
              <a:t>Logistic Regression has a higher F1 score in CV3 and CV4, showing its strength in some </a:t>
            </a:r>
          </a:p>
          <a:p>
            <a:pPr>
              <a:lnSpc>
                <a:spcPct val="150000"/>
              </a:lnSpc>
              <a:spcBef>
                <a:spcPct val="20000"/>
              </a:spcBef>
            </a:pPr>
            <a:r>
              <a:rPr lang="en-US" altLang="en-US" sz="1900" dirty="0">
                <a:latin typeface="Times New Roman" panose="02020603050405020304" pitchFamily="18" charset="0"/>
                <a:ea typeface="맑은 고딕" pitchFamily="50" charset="-127"/>
                <a:cs typeface="Times New Roman" panose="02020603050405020304" pitchFamily="18" charset="0"/>
              </a:rPr>
              <a:t> scenarios, but it also shows more variability.</a:t>
            </a:r>
          </a:p>
          <a:p>
            <a:pPr>
              <a:lnSpc>
                <a:spcPct val="150000"/>
              </a:lnSpc>
              <a:spcBef>
                <a:spcPct val="20000"/>
              </a:spcBef>
              <a:buFont typeface="Arial" panose="020B0604020202020204" pitchFamily="34" charset="0"/>
              <a:buChar char="•"/>
            </a:pPr>
            <a:r>
              <a:rPr lang="en-US" sz="1900" dirty="0">
                <a:latin typeface="Times New Roman" panose="02020603050405020304" pitchFamily="18" charset="0"/>
                <a:ea typeface="맑은 고딕" pitchFamily="50" charset="-127"/>
                <a:cs typeface="Times New Roman" panose="02020603050405020304" pitchFamily="18" charset="0"/>
              </a:rPr>
              <a:t>SVC’s robustness in early folds indicates its capability to handle unseen data more </a:t>
            </a:r>
          </a:p>
          <a:p>
            <a:pPr>
              <a:lnSpc>
                <a:spcPct val="150000"/>
              </a:lnSpc>
              <a:spcBef>
                <a:spcPct val="20000"/>
              </a:spcBef>
            </a:pPr>
            <a:r>
              <a:rPr lang="en-US" sz="1900" dirty="0">
                <a:latin typeface="Times New Roman" panose="02020603050405020304" pitchFamily="18" charset="0"/>
                <a:ea typeface="맑은 고딕" pitchFamily="50" charset="-127"/>
                <a:cs typeface="Times New Roman" panose="02020603050405020304" pitchFamily="18" charset="0"/>
              </a:rPr>
              <a:t> effectively, which is crucial for predicting donor return likelihood.</a:t>
            </a:r>
          </a:p>
          <a:p>
            <a:pPr>
              <a:lnSpc>
                <a:spcPct val="150000"/>
              </a:lnSpc>
              <a:spcBef>
                <a:spcPct val="20000"/>
              </a:spcBef>
            </a:pPr>
            <a:endParaRPr lang="en-US" altLang="en-US" sz="1900" dirty="0">
              <a:latin typeface="Times New Roman" panose="02020603050405020304" pitchFamily="18" charset="0"/>
              <a:ea typeface="맑은 고딕" pitchFamily="50" charset="-127"/>
              <a:cs typeface="Times New Roman" panose="02020603050405020304" pitchFamily="18" charset="0"/>
            </a:endParaRPr>
          </a:p>
        </p:txBody>
      </p:sp>
    </p:spTree>
    <p:extLst>
      <p:ext uri="{BB962C8B-B14F-4D97-AF65-F5344CB8AC3E}">
        <p14:creationId xmlns:p14="http://schemas.microsoft.com/office/powerpoint/2010/main" val="8623099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755576" y="17881"/>
            <a:ext cx="7661196" cy="796908"/>
          </a:xfrm>
        </p:spPr>
        <p:txBody>
          <a:bodyPr/>
          <a:lstStyle/>
          <a:p>
            <a:pPr algn="ctr"/>
            <a:r>
              <a:rPr lang="en-US" altLang="ko-KR" dirty="0"/>
              <a:t>CONCLUSION AND FUTURE ENHANCEMENT</a:t>
            </a:r>
            <a:endParaRPr lang="ko-KR" altLang="en-US" dirty="0"/>
          </a:p>
        </p:txBody>
      </p:sp>
      <p:sp>
        <p:nvSpPr>
          <p:cNvPr id="37" name="내용 개체 틀 36"/>
          <p:cNvSpPr>
            <a:spLocks noGrp="1"/>
          </p:cNvSpPr>
          <p:nvPr>
            <p:ph idx="1"/>
          </p:nvPr>
        </p:nvSpPr>
        <p:spPr>
          <a:xfrm>
            <a:off x="179512" y="980728"/>
            <a:ext cx="8402525" cy="5097710"/>
          </a:xfrm>
        </p:spPr>
        <p:txBody>
          <a:bodyPr>
            <a:noAutofit/>
          </a:bodyPr>
          <a:lstStyle/>
          <a:p>
            <a:pPr marL="0" indent="0" algn="l">
              <a:lnSpc>
                <a:spcPct val="150000"/>
              </a:lnSpc>
            </a:pPr>
            <a:r>
              <a:rPr lang="en-US" altLang="en-US" sz="2000" i="0" dirty="0">
                <a:solidFill>
                  <a:schemeClr val="tx1"/>
                </a:solidFill>
                <a:latin typeface="Times New Roman" panose="02020603050405020304" pitchFamily="18" charset="0"/>
                <a:cs typeface="Times New Roman" panose="02020603050405020304" pitchFamily="18" charset="0"/>
              </a:rPr>
              <a:t>Our project emphasizes the importance of predicting blood donor during specific periods using an optimized Support Vector Classifier (SVC). By applying grid search techniques, we improved the model's performance, particularly in F1 </a:t>
            </a:r>
          </a:p>
          <a:p>
            <a:pPr marL="0" indent="0" algn="l">
              <a:lnSpc>
                <a:spcPct val="150000"/>
              </a:lnSpc>
            </a:pPr>
            <a:r>
              <a:rPr lang="en-US" altLang="en-US" sz="2000" i="0" dirty="0">
                <a:solidFill>
                  <a:schemeClr val="tx1"/>
                </a:solidFill>
                <a:latin typeface="Times New Roman" panose="02020603050405020304" pitchFamily="18" charset="0"/>
                <a:cs typeface="Times New Roman" panose="02020603050405020304" pitchFamily="18" charset="0"/>
              </a:rPr>
              <a:t>score and ROC AUC, with a threshold of 0.44. This enhanced prediction model provides valuable insights for blood donation management and healthcare </a:t>
            </a:r>
          </a:p>
          <a:p>
            <a:pPr marL="0" indent="0" algn="l">
              <a:lnSpc>
                <a:spcPct val="150000"/>
              </a:lnSpc>
            </a:pPr>
            <a:r>
              <a:rPr lang="en-US" altLang="en-US" sz="2000" i="0" dirty="0">
                <a:solidFill>
                  <a:schemeClr val="tx1"/>
                </a:solidFill>
                <a:latin typeface="Times New Roman" panose="02020603050405020304" pitchFamily="18" charset="0"/>
                <a:cs typeface="Times New Roman" panose="02020603050405020304" pitchFamily="18" charset="0"/>
              </a:rPr>
              <a:t>resource optimization.</a:t>
            </a:r>
          </a:p>
          <a:p>
            <a:pPr marL="0" indent="0" algn="l">
              <a:lnSpc>
                <a:spcPct val="150000"/>
              </a:lnSpc>
            </a:pPr>
            <a:r>
              <a:rPr lang="en-US" altLang="ko-KR" sz="2000" b="1" i="0" dirty="0">
                <a:solidFill>
                  <a:schemeClr val="tx1"/>
                </a:solidFill>
                <a:latin typeface="Times New Roman" panose="02020603050405020304" pitchFamily="18" charset="0"/>
                <a:cs typeface="Times New Roman" panose="02020603050405020304" pitchFamily="18" charset="0"/>
              </a:rPr>
              <a:t>FUTURE ENHANCEMENT :</a:t>
            </a:r>
            <a:endParaRPr lang="en-US" altLang="en-US" sz="2000" b="1" i="0" dirty="0">
              <a:solidFill>
                <a:schemeClr val="tx1"/>
              </a:solidFill>
              <a:latin typeface="Times New Roman" panose="02020603050405020304" pitchFamily="18" charset="0"/>
              <a:cs typeface="Times New Roman" panose="02020603050405020304" pitchFamily="18" charset="0"/>
            </a:endParaRPr>
          </a:p>
          <a:p>
            <a:pPr algn="l">
              <a:lnSpc>
                <a:spcPct val="150000"/>
              </a:lnSpc>
              <a:buFont typeface="Arial" panose="020B0604020202020204" pitchFamily="34" charset="0"/>
              <a:buChar char="•"/>
            </a:pPr>
            <a:r>
              <a:rPr lang="en-US" altLang="en-US" sz="2000" i="0" dirty="0">
                <a:solidFill>
                  <a:schemeClr val="tx1"/>
                </a:solidFill>
                <a:latin typeface="Times New Roman" panose="02020603050405020304" pitchFamily="18" charset="0"/>
                <a:cs typeface="Times New Roman" panose="02020603050405020304" pitchFamily="18" charset="0"/>
              </a:rPr>
              <a:t>Expand the model's application by incorporating data from all countries and collaborating with governments to streamline donor  identification.</a:t>
            </a:r>
          </a:p>
          <a:p>
            <a:pPr>
              <a:lnSpc>
                <a:spcPct val="150000"/>
              </a:lnSpc>
              <a:buFont typeface="Arial" panose="020B0604020202020204" pitchFamily="34" charset="0"/>
              <a:buChar char="•"/>
            </a:pPr>
            <a:r>
              <a:rPr lang="en-US" altLang="en-US" sz="2000" i="0" dirty="0">
                <a:solidFill>
                  <a:schemeClr val="tx1"/>
                </a:solidFill>
                <a:latin typeface="Times New Roman" panose="02020603050405020304" pitchFamily="18" charset="0"/>
                <a:cs typeface="Times New Roman" panose="02020603050405020304" pitchFamily="18" charset="0"/>
              </a:rPr>
              <a:t>Implement personalized notification systems to remind potential donors </a:t>
            </a:r>
          </a:p>
          <a:p>
            <a:pPr marL="0" indent="0">
              <a:lnSpc>
                <a:spcPct val="150000"/>
              </a:lnSpc>
            </a:pPr>
            <a:r>
              <a:rPr lang="en-US" altLang="en-US" sz="2000" i="0" dirty="0">
                <a:solidFill>
                  <a:schemeClr val="tx1"/>
                </a:solidFill>
                <a:latin typeface="Times New Roman" panose="02020603050405020304" pitchFamily="18" charset="0"/>
                <a:cs typeface="Times New Roman" panose="02020603050405020304" pitchFamily="18" charset="0"/>
              </a:rPr>
              <a:t>     based on their likelihood of donating, improving overall donation rates.</a:t>
            </a:r>
          </a:p>
        </p:txBody>
      </p:sp>
    </p:spTree>
    <p:extLst>
      <p:ext uri="{BB962C8B-B14F-4D97-AF65-F5344CB8AC3E}">
        <p14:creationId xmlns:p14="http://schemas.microsoft.com/office/powerpoint/2010/main" val="39194992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755576" y="17881"/>
            <a:ext cx="7661196" cy="796908"/>
          </a:xfrm>
        </p:spPr>
        <p:txBody>
          <a:bodyPr/>
          <a:lstStyle/>
          <a:p>
            <a:pPr algn="ctr"/>
            <a:r>
              <a:rPr lang="en-US" altLang="ko-KR" dirty="0"/>
              <a:t>REFERENCES</a:t>
            </a:r>
            <a:endParaRPr lang="ko-KR" altLang="en-US" dirty="0"/>
          </a:p>
        </p:txBody>
      </p:sp>
      <p:sp>
        <p:nvSpPr>
          <p:cNvPr id="37" name="내용 개체 틀 36"/>
          <p:cNvSpPr>
            <a:spLocks noGrp="1"/>
          </p:cNvSpPr>
          <p:nvPr>
            <p:ph idx="1"/>
          </p:nvPr>
        </p:nvSpPr>
        <p:spPr>
          <a:xfrm>
            <a:off x="179512" y="980728"/>
            <a:ext cx="8402525" cy="5097710"/>
          </a:xfrm>
        </p:spPr>
        <p:txBody>
          <a:bodyPr>
            <a:noAutofit/>
          </a:bodyPr>
          <a:lstStyle/>
          <a:p>
            <a:pPr indent="-279400" algn="just" rtl="0">
              <a:spcBef>
                <a:spcPts val="1100"/>
              </a:spcBef>
              <a:spcAft>
                <a:spcPts val="0"/>
              </a:spcAft>
            </a:pPr>
            <a:r>
              <a:rPr lang="en-IN" sz="1800" b="0" i="0" u="none" strike="noStrike" dirty="0">
                <a:solidFill>
                  <a:srgbClr val="000000"/>
                </a:solidFill>
                <a:effectLst/>
                <a:latin typeface="Arial" panose="020B0604020202020204" pitchFamily="34" charset="0"/>
              </a:rPr>
              <a:t>[1] </a:t>
            </a:r>
            <a:r>
              <a:rPr lang="en-IN" sz="1800" b="0" i="0" u="none" strike="noStrike" dirty="0" err="1">
                <a:solidFill>
                  <a:srgbClr val="000000"/>
                </a:solidFill>
                <a:effectLst/>
                <a:latin typeface="Arial" panose="020B0604020202020204" pitchFamily="34" charset="0"/>
                <a:hlinkClick r:id="rId2"/>
              </a:rPr>
              <a:t>Erhabor</a:t>
            </a:r>
            <a:r>
              <a:rPr lang="en-IN" sz="1800" b="0" i="0" u="none" strike="noStrike" dirty="0">
                <a:solidFill>
                  <a:srgbClr val="000000"/>
                </a:solidFill>
                <a:effectLst/>
                <a:latin typeface="Arial" panose="020B0604020202020204" pitchFamily="34" charset="0"/>
                <a:hlinkClick r:id="rId2"/>
              </a:rPr>
              <a:t> and </a:t>
            </a:r>
            <a:r>
              <a:rPr lang="en-IN" sz="1800" b="0" i="0" u="none" strike="noStrike" dirty="0" err="1">
                <a:solidFill>
                  <a:srgbClr val="000000"/>
                </a:solidFill>
                <a:effectLst/>
                <a:latin typeface="Arial" panose="020B0604020202020204" pitchFamily="34" charset="0"/>
                <a:hlinkClick r:id="rId2"/>
              </a:rPr>
              <a:t>Adias</a:t>
            </a:r>
            <a:r>
              <a:rPr lang="en-IN" sz="1800" b="0" i="0" u="none" strike="noStrike" dirty="0">
                <a:solidFill>
                  <a:srgbClr val="000000"/>
                </a:solidFill>
                <a:effectLst/>
                <a:latin typeface="Arial" panose="020B0604020202020204" pitchFamily="34" charset="0"/>
                <a:hlinkClick r:id="rId2"/>
              </a:rPr>
              <a:t>, </a:t>
            </a:r>
            <a:r>
              <a:rPr lang="en-IN" sz="1800" b="0" i="1" u="none" strike="noStrike" dirty="0">
                <a:solidFill>
                  <a:srgbClr val="000000"/>
                </a:solidFill>
                <a:effectLst/>
                <a:latin typeface="Arial" panose="020B0604020202020204" pitchFamily="34" charset="0"/>
                <a:hlinkClick r:id="rId2"/>
              </a:rPr>
              <a:t>Essentials of Blood Transfusion Science</a:t>
            </a:r>
            <a:r>
              <a:rPr lang="en-IN" sz="1800" b="0" i="0" u="none" strike="noStrike" dirty="0">
                <a:solidFill>
                  <a:srgbClr val="000000"/>
                </a:solidFill>
                <a:effectLst/>
                <a:latin typeface="Arial" panose="020B0604020202020204" pitchFamily="34" charset="0"/>
                <a:hlinkClick r:id="rId2"/>
              </a:rPr>
              <a:t>. Author House, 2013.</a:t>
            </a:r>
            <a:endParaRPr lang="en-IN" sz="2400" b="0" dirty="0">
              <a:effectLst/>
            </a:endParaRPr>
          </a:p>
          <a:p>
            <a:pPr indent="-279400" algn="just" rtl="0">
              <a:spcBef>
                <a:spcPts val="0"/>
              </a:spcBef>
              <a:spcAft>
                <a:spcPts val="0"/>
              </a:spcAft>
            </a:pPr>
            <a:r>
              <a:rPr lang="en-IN" sz="1800" b="0" i="0" u="none" strike="noStrike" dirty="0">
                <a:solidFill>
                  <a:srgbClr val="000000"/>
                </a:solidFill>
                <a:effectLst/>
                <a:latin typeface="Arial" panose="020B0604020202020204" pitchFamily="34" charset="0"/>
              </a:rPr>
              <a:t>[2] </a:t>
            </a:r>
            <a:r>
              <a:rPr lang="en-IN" sz="1800" b="0" i="0" u="none" strike="noStrike" dirty="0">
                <a:solidFill>
                  <a:srgbClr val="000000"/>
                </a:solidFill>
                <a:effectLst/>
                <a:latin typeface="Arial" panose="020B0604020202020204" pitchFamily="34" charset="0"/>
                <a:hlinkClick r:id="rId3"/>
              </a:rPr>
              <a:t>P. </a:t>
            </a:r>
            <a:r>
              <a:rPr lang="en-IN" sz="1800" b="0" i="0" u="none" strike="noStrike" dirty="0" err="1">
                <a:solidFill>
                  <a:srgbClr val="000000"/>
                </a:solidFill>
                <a:effectLst/>
                <a:latin typeface="Arial" panose="020B0604020202020204" pitchFamily="34" charset="0"/>
                <a:hlinkClick r:id="rId3"/>
              </a:rPr>
              <a:t>Dangeti</a:t>
            </a:r>
            <a:r>
              <a:rPr lang="en-IN" sz="1800" b="0" i="0" u="none" strike="noStrike" dirty="0">
                <a:solidFill>
                  <a:srgbClr val="000000"/>
                </a:solidFill>
                <a:effectLst/>
                <a:latin typeface="Arial" panose="020B0604020202020204" pitchFamily="34" charset="0"/>
                <a:hlinkClick r:id="rId3"/>
              </a:rPr>
              <a:t>, </a:t>
            </a:r>
            <a:r>
              <a:rPr lang="en-IN" sz="1800" b="0" i="1" u="none" strike="noStrike" dirty="0">
                <a:solidFill>
                  <a:srgbClr val="000000"/>
                </a:solidFill>
                <a:effectLst/>
                <a:latin typeface="Arial" panose="020B0604020202020204" pitchFamily="34" charset="0"/>
                <a:hlinkClick r:id="rId3"/>
              </a:rPr>
              <a:t>Statistics for Machine Learning</a:t>
            </a:r>
            <a:r>
              <a:rPr lang="en-IN" sz="1800" b="0" i="0" u="none" strike="noStrike" dirty="0">
                <a:solidFill>
                  <a:srgbClr val="000000"/>
                </a:solidFill>
                <a:effectLst/>
                <a:latin typeface="Arial" panose="020B0604020202020204" pitchFamily="34" charset="0"/>
                <a:hlinkClick r:id="rId3"/>
              </a:rPr>
              <a:t>. </a:t>
            </a:r>
            <a:r>
              <a:rPr lang="en-IN" sz="1800" b="0" i="0" u="none" strike="noStrike" dirty="0" err="1">
                <a:solidFill>
                  <a:srgbClr val="000000"/>
                </a:solidFill>
                <a:effectLst/>
                <a:latin typeface="Arial" panose="020B0604020202020204" pitchFamily="34" charset="0"/>
                <a:hlinkClick r:id="rId3"/>
              </a:rPr>
              <a:t>Packt</a:t>
            </a:r>
            <a:r>
              <a:rPr lang="en-IN" sz="1800" b="0" i="0" u="none" strike="noStrike" dirty="0">
                <a:solidFill>
                  <a:srgbClr val="000000"/>
                </a:solidFill>
                <a:effectLst/>
                <a:latin typeface="Arial" panose="020B0604020202020204" pitchFamily="34" charset="0"/>
                <a:hlinkClick r:id="rId3"/>
              </a:rPr>
              <a:t> Publishing Ltd, 2017.</a:t>
            </a:r>
            <a:endParaRPr lang="en-IN" sz="2400" b="0" dirty="0">
              <a:effectLst/>
            </a:endParaRPr>
          </a:p>
          <a:p>
            <a:pPr indent="-279400" algn="just" rtl="0">
              <a:spcBef>
                <a:spcPts val="0"/>
              </a:spcBef>
              <a:spcAft>
                <a:spcPts val="0"/>
              </a:spcAft>
            </a:pPr>
            <a:r>
              <a:rPr lang="en-IN" sz="1800" b="0" i="0" u="none" strike="noStrike" dirty="0">
                <a:solidFill>
                  <a:srgbClr val="000000"/>
                </a:solidFill>
                <a:effectLst/>
                <a:latin typeface="Arial" panose="020B0604020202020204" pitchFamily="34" charset="0"/>
              </a:rPr>
              <a:t>[3] </a:t>
            </a:r>
            <a:r>
              <a:rPr lang="en-IN" sz="1800" b="0" i="0" u="none" strike="noStrike" dirty="0">
                <a:solidFill>
                  <a:srgbClr val="000000"/>
                </a:solidFill>
                <a:effectLst/>
                <a:latin typeface="Arial" panose="020B0604020202020204" pitchFamily="34" charset="0"/>
                <a:hlinkClick r:id="rId4"/>
              </a:rPr>
              <a:t>V. </a:t>
            </a:r>
            <a:r>
              <a:rPr lang="en-IN" sz="1800" b="0" i="0" u="none" strike="noStrike" dirty="0" err="1">
                <a:solidFill>
                  <a:srgbClr val="000000"/>
                </a:solidFill>
                <a:effectLst/>
                <a:latin typeface="Arial" panose="020B0604020202020204" pitchFamily="34" charset="0"/>
                <a:hlinkClick r:id="rId4"/>
              </a:rPr>
              <a:t>Raivola</a:t>
            </a:r>
            <a:r>
              <a:rPr lang="en-IN" sz="1800" b="0" i="0" u="none" strike="noStrike" dirty="0">
                <a:solidFill>
                  <a:srgbClr val="000000"/>
                </a:solidFill>
                <a:effectLst/>
                <a:latin typeface="Arial" panose="020B0604020202020204" pitchFamily="34" charset="0"/>
                <a:hlinkClick r:id="rId4"/>
              </a:rPr>
              <a:t> and R. Thorpe, “A scoping review of sociology of voluntary blood donation,” </a:t>
            </a:r>
            <a:r>
              <a:rPr lang="en-IN" sz="1800" b="0" i="1" u="none" strike="noStrike" dirty="0">
                <a:solidFill>
                  <a:srgbClr val="000000"/>
                </a:solidFill>
                <a:effectLst/>
                <a:latin typeface="Arial" panose="020B0604020202020204" pitchFamily="34" charset="0"/>
                <a:hlinkClick r:id="rId4"/>
              </a:rPr>
              <a:t>Vox Sang.</a:t>
            </a:r>
            <a:r>
              <a:rPr lang="en-IN" sz="1800" b="0" i="0" u="none" strike="noStrike" dirty="0">
                <a:solidFill>
                  <a:srgbClr val="000000"/>
                </a:solidFill>
                <a:effectLst/>
                <a:latin typeface="Arial" panose="020B0604020202020204" pitchFamily="34" charset="0"/>
                <a:hlinkClick r:id="rId4"/>
              </a:rPr>
              <a:t>, Apr. 2024, </a:t>
            </a:r>
            <a:r>
              <a:rPr lang="en-IN" sz="1800" b="0" i="0" u="none" strike="noStrike" dirty="0" err="1">
                <a:solidFill>
                  <a:srgbClr val="000000"/>
                </a:solidFill>
                <a:effectLst/>
                <a:latin typeface="Arial" panose="020B0604020202020204" pitchFamily="34" charset="0"/>
                <a:hlinkClick r:id="rId4"/>
              </a:rPr>
              <a:t>doi</a:t>
            </a:r>
            <a:r>
              <a:rPr lang="en-IN" sz="1800" b="0" i="0" u="none" strike="noStrike" dirty="0">
                <a:solidFill>
                  <a:srgbClr val="000000"/>
                </a:solidFill>
                <a:effectLst/>
                <a:latin typeface="Arial" panose="020B0604020202020204" pitchFamily="34" charset="0"/>
                <a:hlinkClick r:id="rId4"/>
              </a:rPr>
              <a:t>: </a:t>
            </a:r>
            <a:r>
              <a:rPr lang="en-IN" sz="1800" b="0" i="0" u="none" strike="noStrike" dirty="0">
                <a:solidFill>
                  <a:srgbClr val="000000"/>
                </a:solidFill>
                <a:effectLst/>
                <a:latin typeface="Arial" panose="020B0604020202020204" pitchFamily="34" charset="0"/>
                <a:hlinkClick r:id="rId5"/>
              </a:rPr>
              <a:t>10.1111/vox.13638.</a:t>
            </a:r>
            <a:endParaRPr lang="en-IN" sz="2400" b="0" dirty="0">
              <a:effectLst/>
            </a:endParaRPr>
          </a:p>
          <a:p>
            <a:pPr indent="-279400" algn="just" rtl="0">
              <a:spcBef>
                <a:spcPts val="0"/>
              </a:spcBef>
              <a:spcAft>
                <a:spcPts val="0"/>
              </a:spcAft>
            </a:pPr>
            <a:r>
              <a:rPr lang="en-IN" sz="1800" b="0" i="0" u="none" strike="noStrike" dirty="0">
                <a:solidFill>
                  <a:srgbClr val="000000"/>
                </a:solidFill>
                <a:effectLst/>
                <a:latin typeface="Arial" panose="020B0604020202020204" pitchFamily="34" charset="0"/>
              </a:rPr>
              <a:t>[4] </a:t>
            </a:r>
            <a:r>
              <a:rPr lang="en-IN" sz="1800" b="0" i="0" u="none" strike="noStrike" dirty="0">
                <a:solidFill>
                  <a:srgbClr val="000000"/>
                </a:solidFill>
                <a:effectLst/>
                <a:latin typeface="Arial" panose="020B0604020202020204" pitchFamily="34" charset="0"/>
                <a:hlinkClick r:id="rId6"/>
              </a:rPr>
              <a:t>S. V. N. Prasad, </a:t>
            </a:r>
            <a:r>
              <a:rPr lang="en-IN" sz="1800" b="0" i="1" u="none" strike="noStrike" dirty="0">
                <a:solidFill>
                  <a:srgbClr val="000000"/>
                </a:solidFill>
                <a:effectLst/>
                <a:latin typeface="Arial" panose="020B0604020202020204" pitchFamily="34" charset="0"/>
                <a:hlinkClick r:id="rId6"/>
              </a:rPr>
              <a:t>SNIPPETS ON BLOOD DONATION</a:t>
            </a:r>
            <a:r>
              <a:rPr lang="en-IN" sz="1800" b="0" i="0" u="none" strike="noStrike" dirty="0">
                <a:solidFill>
                  <a:srgbClr val="000000"/>
                </a:solidFill>
                <a:effectLst/>
                <a:latin typeface="Arial" panose="020B0604020202020204" pitchFamily="34" charset="0"/>
                <a:hlinkClick r:id="rId6"/>
              </a:rPr>
              <a:t>. SVN Prasad, 2024.</a:t>
            </a:r>
            <a:endParaRPr lang="en-IN" sz="2400" b="0" dirty="0">
              <a:effectLst/>
            </a:endParaRPr>
          </a:p>
          <a:p>
            <a:pPr indent="-279400" algn="just" rtl="0">
              <a:spcBef>
                <a:spcPts val="0"/>
              </a:spcBef>
              <a:spcAft>
                <a:spcPts val="0"/>
              </a:spcAft>
            </a:pPr>
            <a:r>
              <a:rPr lang="en-IN" sz="1800" b="0" i="0" u="none" strike="noStrike" dirty="0">
                <a:solidFill>
                  <a:srgbClr val="000000"/>
                </a:solidFill>
                <a:effectLst/>
                <a:latin typeface="Arial" panose="020B0604020202020204" pitchFamily="34" charset="0"/>
              </a:rPr>
              <a:t>[5] </a:t>
            </a:r>
            <a:r>
              <a:rPr lang="en-IN" sz="1800" b="0" i="1" u="none" strike="noStrike" dirty="0">
                <a:solidFill>
                  <a:srgbClr val="000000"/>
                </a:solidFill>
                <a:effectLst/>
                <a:latin typeface="Arial" panose="020B0604020202020204" pitchFamily="34" charset="0"/>
                <a:hlinkClick r:id="rId7"/>
              </a:rPr>
              <a:t>Data-driven Donation Strategies: Understanding and Predicting Blood Donor Deferral</a:t>
            </a:r>
            <a:r>
              <a:rPr lang="en-IN" sz="1800" b="0" i="0" u="none" strike="noStrike" dirty="0">
                <a:solidFill>
                  <a:srgbClr val="000000"/>
                </a:solidFill>
                <a:effectLst/>
                <a:latin typeface="Arial" panose="020B0604020202020204" pitchFamily="34" charset="0"/>
                <a:hlinkClick r:id="rId7"/>
              </a:rPr>
              <a:t>. 2024.</a:t>
            </a:r>
            <a:endParaRPr lang="en-IN" sz="2400" b="0" dirty="0">
              <a:effectLst/>
            </a:endParaRPr>
          </a:p>
          <a:p>
            <a:pPr indent="-279400" algn="just" rtl="0">
              <a:spcBef>
                <a:spcPts val="0"/>
              </a:spcBef>
              <a:spcAft>
                <a:spcPts val="0"/>
              </a:spcAft>
            </a:pPr>
            <a:r>
              <a:rPr lang="en-IN" sz="1800" b="0" i="0" u="none" strike="noStrike" dirty="0">
                <a:solidFill>
                  <a:srgbClr val="000000"/>
                </a:solidFill>
                <a:effectLst/>
                <a:latin typeface="Arial" panose="020B0604020202020204" pitchFamily="34" charset="0"/>
              </a:rPr>
              <a:t>[6] </a:t>
            </a:r>
            <a:r>
              <a:rPr lang="en-IN" sz="1800" b="0" i="0" u="none" strike="noStrike" dirty="0">
                <a:solidFill>
                  <a:srgbClr val="000000"/>
                </a:solidFill>
                <a:effectLst/>
                <a:latin typeface="Arial" panose="020B0604020202020204" pitchFamily="34" charset="0"/>
                <a:hlinkClick r:id="rId8"/>
              </a:rPr>
              <a:t>C. </a:t>
            </a:r>
            <a:r>
              <a:rPr lang="en-IN" sz="1800" b="0" i="0" u="none" strike="noStrike" dirty="0" err="1">
                <a:solidFill>
                  <a:srgbClr val="000000"/>
                </a:solidFill>
                <a:effectLst/>
                <a:latin typeface="Arial" panose="020B0604020202020204" pitchFamily="34" charset="0"/>
                <a:hlinkClick r:id="rId8"/>
              </a:rPr>
              <a:t>Chideme</a:t>
            </a:r>
            <a:r>
              <a:rPr lang="en-IN" sz="1800" b="0" i="0" u="none" strike="noStrike" dirty="0">
                <a:solidFill>
                  <a:srgbClr val="000000"/>
                </a:solidFill>
                <a:effectLst/>
                <a:latin typeface="Arial" panose="020B0604020202020204" pitchFamily="34" charset="0"/>
                <a:hlinkClick r:id="rId8"/>
              </a:rPr>
              <a:t>, D. </a:t>
            </a:r>
            <a:r>
              <a:rPr lang="en-IN" sz="1800" b="0" i="0" u="none" strike="noStrike" dirty="0" err="1">
                <a:solidFill>
                  <a:srgbClr val="000000"/>
                </a:solidFill>
                <a:effectLst/>
                <a:latin typeface="Arial" panose="020B0604020202020204" pitchFamily="34" charset="0"/>
                <a:hlinkClick r:id="rId8"/>
              </a:rPr>
              <a:t>Chikobvu</a:t>
            </a:r>
            <a:r>
              <a:rPr lang="en-IN" sz="1800" b="0" i="0" u="none" strike="noStrike" dirty="0">
                <a:solidFill>
                  <a:srgbClr val="000000"/>
                </a:solidFill>
                <a:effectLst/>
                <a:latin typeface="Arial" panose="020B0604020202020204" pitchFamily="34" charset="0"/>
                <a:hlinkClick r:id="rId8"/>
              </a:rPr>
              <a:t>, and T. Makoni, “Blood donation projections using hierarchical time series forecasting: the case of Zimbabwe’s national blood bank,” </a:t>
            </a:r>
            <a:r>
              <a:rPr lang="en-IN" sz="1800" b="0" i="1" u="none" strike="noStrike" dirty="0">
                <a:solidFill>
                  <a:srgbClr val="000000"/>
                </a:solidFill>
                <a:effectLst/>
                <a:latin typeface="Arial" panose="020B0604020202020204" pitchFamily="34" charset="0"/>
                <a:hlinkClick r:id="rId8"/>
              </a:rPr>
              <a:t>BMC Public Health</a:t>
            </a:r>
            <a:r>
              <a:rPr lang="en-IN" sz="1800" b="0" i="0" u="none" strike="noStrike" dirty="0">
                <a:solidFill>
                  <a:srgbClr val="000000"/>
                </a:solidFill>
                <a:effectLst/>
                <a:latin typeface="Arial" panose="020B0604020202020204" pitchFamily="34" charset="0"/>
                <a:hlinkClick r:id="rId8"/>
              </a:rPr>
              <a:t>, vol. 24, no. 1, p. 928, Apr. 2024.</a:t>
            </a:r>
            <a:endParaRPr lang="en-IN" sz="2400" b="0" dirty="0">
              <a:effectLst/>
            </a:endParaRPr>
          </a:p>
          <a:p>
            <a:pPr indent="-279400" algn="just" rtl="0">
              <a:spcBef>
                <a:spcPts val="0"/>
              </a:spcBef>
              <a:spcAft>
                <a:spcPts val="0"/>
              </a:spcAft>
            </a:pPr>
            <a:r>
              <a:rPr lang="en-IN" sz="1800" b="0" i="0" u="none" strike="noStrike" dirty="0">
                <a:solidFill>
                  <a:srgbClr val="000000"/>
                </a:solidFill>
                <a:effectLst/>
                <a:latin typeface="Arial" panose="020B0604020202020204" pitchFamily="34" charset="0"/>
              </a:rPr>
              <a:t>[7] </a:t>
            </a:r>
            <a:r>
              <a:rPr lang="en-IN" sz="1800" b="0" i="0" u="none" strike="noStrike" dirty="0">
                <a:solidFill>
                  <a:srgbClr val="000000"/>
                </a:solidFill>
                <a:effectLst/>
                <a:latin typeface="Arial" panose="020B0604020202020204" pitchFamily="34" charset="0"/>
                <a:hlinkClick r:id="rId9"/>
              </a:rPr>
              <a:t>S. De Bruyne, </a:t>
            </a:r>
            <a:r>
              <a:rPr lang="en-IN" sz="1800" b="0" i="1" u="none" strike="noStrike" dirty="0">
                <a:solidFill>
                  <a:srgbClr val="000000"/>
                </a:solidFill>
                <a:effectLst/>
                <a:latin typeface="Arial" panose="020B0604020202020204" pitchFamily="34" charset="0"/>
                <a:hlinkClick r:id="rId9"/>
              </a:rPr>
              <a:t>Process, Data and Classifier Models for Accessible Supervised Classification Problem Solving</a:t>
            </a:r>
            <a:r>
              <a:rPr lang="en-IN" sz="1800" b="0" i="0" u="none" strike="noStrike" dirty="0">
                <a:solidFill>
                  <a:srgbClr val="000000"/>
                </a:solidFill>
                <a:effectLst/>
                <a:latin typeface="Arial" panose="020B0604020202020204" pitchFamily="34" charset="0"/>
                <a:hlinkClick r:id="rId9"/>
              </a:rPr>
              <a:t>. ASP / VUBPRESS / UPA, 2010.</a:t>
            </a:r>
            <a:endParaRPr lang="en-IN" sz="2400" b="0" dirty="0">
              <a:effectLst/>
            </a:endParaRPr>
          </a:p>
          <a:p>
            <a:pPr indent="-279400" algn="just" rtl="0">
              <a:spcBef>
                <a:spcPts val="0"/>
              </a:spcBef>
              <a:spcAft>
                <a:spcPts val="0"/>
              </a:spcAft>
            </a:pPr>
            <a:r>
              <a:rPr lang="en-IN" sz="1800" b="0" i="0" u="none" strike="noStrike" dirty="0">
                <a:solidFill>
                  <a:srgbClr val="000000"/>
                </a:solidFill>
                <a:effectLst/>
                <a:latin typeface="Arial" panose="020B0604020202020204" pitchFamily="34" charset="0"/>
              </a:rPr>
              <a:t>[8] </a:t>
            </a:r>
            <a:r>
              <a:rPr lang="en-IN" sz="1800" b="0" i="0" u="none" strike="noStrike" dirty="0">
                <a:solidFill>
                  <a:srgbClr val="000000"/>
                </a:solidFill>
                <a:effectLst/>
                <a:latin typeface="Arial" panose="020B0604020202020204" pitchFamily="34" charset="0"/>
                <a:hlinkClick r:id="rId10"/>
              </a:rPr>
              <a:t>T. </a:t>
            </a:r>
            <a:r>
              <a:rPr lang="en-IN" sz="1800" b="0" i="0" u="none" strike="noStrike" dirty="0" err="1">
                <a:solidFill>
                  <a:srgbClr val="000000"/>
                </a:solidFill>
                <a:effectLst/>
                <a:latin typeface="Arial" panose="020B0604020202020204" pitchFamily="34" charset="0"/>
                <a:hlinkClick r:id="rId10"/>
              </a:rPr>
              <a:t>Hashizume</a:t>
            </a:r>
            <a:r>
              <a:rPr lang="en-IN" sz="1800" b="0" i="0" u="none" strike="noStrike" dirty="0">
                <a:solidFill>
                  <a:srgbClr val="000000"/>
                </a:solidFill>
                <a:effectLst/>
                <a:latin typeface="Arial" panose="020B0604020202020204" pitchFamily="34" charset="0"/>
                <a:hlinkClick r:id="rId10"/>
              </a:rPr>
              <a:t> </a:t>
            </a:r>
            <a:r>
              <a:rPr lang="en-IN" sz="1800" b="0" i="1" u="none" strike="noStrike" dirty="0">
                <a:solidFill>
                  <a:srgbClr val="000000"/>
                </a:solidFill>
                <a:effectLst/>
                <a:latin typeface="Arial" panose="020B0604020202020204" pitchFamily="34" charset="0"/>
                <a:hlinkClick r:id="rId10"/>
              </a:rPr>
              <a:t>et al.</a:t>
            </a:r>
            <a:r>
              <a:rPr lang="en-IN" sz="1800" b="0" i="0" u="none" strike="noStrike" dirty="0">
                <a:solidFill>
                  <a:srgbClr val="000000"/>
                </a:solidFill>
                <a:effectLst/>
                <a:latin typeface="Arial" panose="020B0604020202020204" pitchFamily="34" charset="0"/>
                <a:hlinkClick r:id="rId10"/>
              </a:rPr>
              <a:t>, “Development and validation of a scoring system to predict vasovagal reaction upon whole-blood donation,” </a:t>
            </a:r>
            <a:r>
              <a:rPr lang="en-IN" sz="1800" b="0" i="1" u="none" strike="noStrike" dirty="0">
                <a:solidFill>
                  <a:srgbClr val="000000"/>
                </a:solidFill>
                <a:effectLst/>
                <a:latin typeface="Arial" panose="020B0604020202020204" pitchFamily="34" charset="0"/>
                <a:hlinkClick r:id="rId10"/>
              </a:rPr>
              <a:t>Vox Sang.</a:t>
            </a:r>
            <a:r>
              <a:rPr lang="en-IN" sz="1800" b="0" i="0" u="none" strike="noStrike" dirty="0">
                <a:solidFill>
                  <a:srgbClr val="000000"/>
                </a:solidFill>
                <a:effectLst/>
                <a:latin typeface="Arial" panose="020B0604020202020204" pitchFamily="34" charset="0"/>
                <a:hlinkClick r:id="rId10"/>
              </a:rPr>
              <a:t>, vol. 119, no. 4, pp. 300–307, Apr. 2024.</a:t>
            </a:r>
            <a:endParaRPr lang="en-IN" sz="2400" b="0" dirty="0">
              <a:effectLst/>
            </a:endParaRPr>
          </a:p>
          <a:p>
            <a:pPr indent="-279400" algn="just" rtl="0">
              <a:spcBef>
                <a:spcPts val="0"/>
              </a:spcBef>
              <a:spcAft>
                <a:spcPts val="0"/>
              </a:spcAft>
            </a:pPr>
            <a:r>
              <a:rPr lang="en-IN" sz="1800" b="0" i="0" u="none" strike="noStrike" dirty="0">
                <a:solidFill>
                  <a:srgbClr val="000000"/>
                </a:solidFill>
                <a:effectLst/>
                <a:latin typeface="Arial" panose="020B0604020202020204" pitchFamily="34" charset="0"/>
              </a:rPr>
              <a:t>[9] </a:t>
            </a:r>
            <a:r>
              <a:rPr lang="en-IN" sz="1800" b="0" i="0" u="none" strike="noStrike" dirty="0">
                <a:solidFill>
                  <a:srgbClr val="000000"/>
                </a:solidFill>
                <a:effectLst/>
                <a:latin typeface="Arial" panose="020B0604020202020204" pitchFamily="34" charset="0"/>
                <a:hlinkClick r:id="rId11"/>
              </a:rPr>
              <a:t>A. W. Mulcahy, </a:t>
            </a:r>
            <a:r>
              <a:rPr lang="en-IN" sz="1800" b="0" i="1" u="none" strike="noStrike" dirty="0">
                <a:solidFill>
                  <a:srgbClr val="000000"/>
                </a:solidFill>
                <a:effectLst/>
                <a:latin typeface="Arial" panose="020B0604020202020204" pitchFamily="34" charset="0"/>
                <a:hlinkClick r:id="rId11"/>
              </a:rPr>
              <a:t>Toward a Sustainable Blood Supply in the United States: An Analysis of the Current System and Alternatives for the Future</a:t>
            </a:r>
            <a:r>
              <a:rPr lang="en-IN" sz="1800" b="0" i="0" u="none" strike="noStrike" dirty="0">
                <a:solidFill>
                  <a:srgbClr val="000000"/>
                </a:solidFill>
                <a:effectLst/>
                <a:latin typeface="Arial" panose="020B0604020202020204" pitchFamily="34" charset="0"/>
                <a:hlinkClick r:id="rId11"/>
              </a:rPr>
              <a:t>. RAND Corporation, 2016.</a:t>
            </a:r>
            <a:endParaRPr lang="en-IN" sz="2400" b="0" dirty="0">
              <a:effectLst/>
            </a:endParaRPr>
          </a:p>
          <a:p>
            <a:pPr indent="-279400" algn="just" rtl="0">
              <a:spcBef>
                <a:spcPts val="0"/>
              </a:spcBef>
              <a:spcAft>
                <a:spcPts val="0"/>
              </a:spcAft>
            </a:pPr>
            <a:r>
              <a:rPr lang="en-IN" sz="1800" b="0" i="0" u="none" strike="noStrike" dirty="0">
                <a:solidFill>
                  <a:srgbClr val="000000"/>
                </a:solidFill>
                <a:effectLst/>
                <a:latin typeface="Arial" panose="020B0604020202020204" pitchFamily="34" charset="0"/>
              </a:rPr>
              <a:t>[10] </a:t>
            </a:r>
            <a:r>
              <a:rPr lang="en-IN" sz="1800" b="0" i="0" u="none" strike="noStrike" dirty="0">
                <a:solidFill>
                  <a:srgbClr val="000000"/>
                </a:solidFill>
                <a:effectLst/>
                <a:latin typeface="Arial" panose="020B0604020202020204" pitchFamily="34" charset="0"/>
                <a:hlinkClick r:id="rId12"/>
              </a:rPr>
              <a:t>S. Mudd, </a:t>
            </a:r>
            <a:r>
              <a:rPr lang="en-IN" sz="1800" b="0" i="1" u="none" strike="noStrike" dirty="0">
                <a:solidFill>
                  <a:srgbClr val="000000"/>
                </a:solidFill>
                <a:effectLst/>
                <a:latin typeface="Arial" panose="020B0604020202020204" pitchFamily="34" charset="0"/>
                <a:hlinkClick r:id="rId12"/>
              </a:rPr>
              <a:t>Briggs’ Information Processing Model of the Binary Classification Task</a:t>
            </a:r>
            <a:r>
              <a:rPr lang="en-IN" sz="1800" b="0" i="0" u="none" strike="noStrike" dirty="0">
                <a:solidFill>
                  <a:srgbClr val="000000"/>
                </a:solidFill>
                <a:effectLst/>
                <a:latin typeface="Arial" panose="020B0604020202020204" pitchFamily="34" charset="0"/>
                <a:hlinkClick r:id="rId12"/>
              </a:rPr>
              <a:t>. Psychology Press, 2019.</a:t>
            </a:r>
            <a:endParaRPr lang="en-IN" sz="2400" b="0" dirty="0">
              <a:effectLst/>
            </a:endParaRPr>
          </a:p>
          <a:p>
            <a:br>
              <a:rPr lang="en-IN" sz="2400" dirty="0"/>
            </a:br>
            <a:endParaRPr lang="en-US" altLang="en-US" sz="2000" i="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986664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제목 4"/>
          <p:cNvSpPr>
            <a:spLocks noGrp="1"/>
          </p:cNvSpPr>
          <p:nvPr>
            <p:ph type="ctrTitle"/>
          </p:nvPr>
        </p:nvSpPr>
        <p:spPr>
          <a:xfrm>
            <a:off x="162120" y="2780928"/>
            <a:ext cx="8819760" cy="1224136"/>
          </a:xfrm>
        </p:spPr>
        <p:txBody>
          <a:bodyPr/>
          <a:lstStyle/>
          <a:p>
            <a:r>
              <a:rPr lang="en-US" altLang="ko-KR" dirty="0"/>
              <a:t>THANK YOU</a:t>
            </a:r>
            <a:endParaRPr lang="ko-KR" alt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Box 26">
            <a:extLst>
              <a:ext uri="{FF2B5EF4-FFF2-40B4-BE49-F238E27FC236}">
                <a16:creationId xmlns:a16="http://schemas.microsoft.com/office/drawing/2014/main" id="{8FDB88A4-4F92-41CF-9827-6F0194FFD12E}"/>
              </a:ext>
            </a:extLst>
          </p:cNvPr>
          <p:cNvSpPr txBox="1"/>
          <p:nvPr/>
        </p:nvSpPr>
        <p:spPr>
          <a:xfrm rot="2431057">
            <a:off x="-42459" y="2672278"/>
            <a:ext cx="2751734" cy="553998"/>
          </a:xfrm>
          <a:prstGeom prst="rect">
            <a:avLst/>
          </a:prstGeom>
          <a:noFill/>
        </p:spPr>
        <p:txBody>
          <a:bodyPr wrap="square" rtlCol="0" anchor="ctr">
            <a:spAutoFit/>
          </a:bodyPr>
          <a:lstStyle/>
          <a:p>
            <a:pPr algn="ctr"/>
            <a:r>
              <a:rPr lang="en-US" altLang="ko-KR" sz="3000" b="1" dirty="0">
                <a:solidFill>
                  <a:schemeClr val="bg1"/>
                </a:solidFill>
                <a:effectLst>
                  <a:outerShdw blurRad="63500" algn="ctr" rotWithShape="0">
                    <a:prstClr val="black">
                      <a:alpha val="18000"/>
                    </a:prstClr>
                  </a:outerShdw>
                </a:effectLst>
                <a:latin typeface="+mj-lt"/>
                <a:ea typeface="맑은 고딕" pitchFamily="50" charset="-127"/>
              </a:rPr>
              <a:t>CONTENTS</a:t>
            </a:r>
            <a:endParaRPr lang="ko-KR" altLang="en-US" sz="3000" b="1" dirty="0">
              <a:solidFill>
                <a:schemeClr val="bg1"/>
              </a:solidFill>
              <a:effectLst>
                <a:outerShdw blurRad="63500" algn="ctr" rotWithShape="0">
                  <a:prstClr val="black">
                    <a:alpha val="18000"/>
                  </a:prstClr>
                </a:outerShdw>
              </a:effectLst>
              <a:latin typeface="+mj-lt"/>
              <a:ea typeface="맑은 고딕" pitchFamily="50" charset="-127"/>
            </a:endParaRPr>
          </a:p>
        </p:txBody>
      </p:sp>
      <p:grpSp>
        <p:nvGrpSpPr>
          <p:cNvPr id="43" name="Group 42">
            <a:extLst>
              <a:ext uri="{FF2B5EF4-FFF2-40B4-BE49-F238E27FC236}">
                <a16:creationId xmlns:a16="http://schemas.microsoft.com/office/drawing/2014/main" id="{D83A9DB4-5BE4-0A82-0510-1A411C44767B}"/>
              </a:ext>
            </a:extLst>
          </p:cNvPr>
          <p:cNvGrpSpPr/>
          <p:nvPr/>
        </p:nvGrpSpPr>
        <p:grpSpPr>
          <a:xfrm>
            <a:off x="4887549" y="260648"/>
            <a:ext cx="3512519" cy="6050017"/>
            <a:chOff x="4788024" y="348055"/>
            <a:chExt cx="3512519" cy="6050017"/>
          </a:xfrm>
        </p:grpSpPr>
        <p:grpSp>
          <p:nvGrpSpPr>
            <p:cNvPr id="41" name="Group 40">
              <a:extLst>
                <a:ext uri="{FF2B5EF4-FFF2-40B4-BE49-F238E27FC236}">
                  <a16:creationId xmlns:a16="http://schemas.microsoft.com/office/drawing/2014/main" id="{9E2A7B19-40E1-31B7-6FB8-BCCF9EA462AD}"/>
                </a:ext>
              </a:extLst>
            </p:cNvPr>
            <p:cNvGrpSpPr/>
            <p:nvPr/>
          </p:nvGrpSpPr>
          <p:grpSpPr>
            <a:xfrm>
              <a:off x="4788024" y="348055"/>
              <a:ext cx="3512519" cy="3342174"/>
              <a:chOff x="4777942" y="958575"/>
              <a:chExt cx="3512519" cy="3342174"/>
            </a:xfrm>
          </p:grpSpPr>
          <p:grpSp>
            <p:nvGrpSpPr>
              <p:cNvPr id="26" name="그룹 25"/>
              <p:cNvGrpSpPr/>
              <p:nvPr/>
            </p:nvGrpSpPr>
            <p:grpSpPr>
              <a:xfrm>
                <a:off x="4777942" y="3823695"/>
                <a:ext cx="3512519" cy="477054"/>
                <a:chOff x="4777942" y="4865701"/>
                <a:chExt cx="3512519" cy="477054"/>
              </a:xfrm>
            </p:grpSpPr>
            <p:sp>
              <p:nvSpPr>
                <p:cNvPr id="87" name="Text Box 5"/>
                <p:cNvSpPr txBox="1">
                  <a:spLocks noChangeArrowheads="1"/>
                </p:cNvSpPr>
                <p:nvPr/>
              </p:nvSpPr>
              <p:spPr bwMode="auto">
                <a:xfrm>
                  <a:off x="5337711" y="4947582"/>
                  <a:ext cx="2952750" cy="307975"/>
                </a:xfrm>
                <a:prstGeom prst="rect">
                  <a:avLst/>
                </a:prstGeom>
                <a:noFill/>
                <a:ln w="9525">
                  <a:noFill/>
                  <a:miter lim="800000"/>
                  <a:headEnd/>
                  <a:tailEnd/>
                </a:ln>
              </p:spPr>
              <p:txBody>
                <a:bodyPr>
                  <a:spAutoFit/>
                </a:bodyPr>
                <a:lstStyle/>
                <a:p>
                  <a:pPr>
                    <a:defRPr/>
                  </a:pPr>
                  <a:r>
                    <a:rPr lang="en-US" altLang="ko-KR" sz="1400" b="1" dirty="0">
                      <a:solidFill>
                        <a:srgbClr val="3E2F16"/>
                      </a:solidFill>
                      <a:latin typeface="+mj-lt"/>
                      <a:ea typeface="맑은 고딕" pitchFamily="50" charset="-127"/>
                    </a:rPr>
                    <a:t>PROPOSED METHODOLOGY</a:t>
                  </a:r>
                </a:p>
              </p:txBody>
            </p:sp>
            <p:sp>
              <p:nvSpPr>
                <p:cNvPr id="89" name="TextBox 13"/>
                <p:cNvSpPr txBox="1">
                  <a:spLocks noChangeArrowheads="1"/>
                </p:cNvSpPr>
                <p:nvPr/>
              </p:nvSpPr>
              <p:spPr bwMode="auto">
                <a:xfrm>
                  <a:off x="4777942" y="4865701"/>
                  <a:ext cx="508473" cy="477054"/>
                </a:xfrm>
                <a:prstGeom prst="rect">
                  <a:avLst/>
                </a:prstGeom>
                <a:noFill/>
                <a:ln w="9525">
                  <a:noFill/>
                  <a:miter lim="800000"/>
                  <a:headEnd/>
                  <a:tailEnd/>
                </a:ln>
              </p:spPr>
              <p:txBody>
                <a:bodyPr wrap="none">
                  <a:spAutoFit/>
                </a:bodyPr>
                <a:lstStyle/>
                <a:p>
                  <a:r>
                    <a:rPr lang="en-US" altLang="ko-KR" sz="2500" b="1" dirty="0">
                      <a:solidFill>
                        <a:srgbClr val="662F30"/>
                      </a:solidFill>
                      <a:latin typeface="+mj-lt"/>
                      <a:ea typeface="맑은 고딕" pitchFamily="50" charset="-127"/>
                    </a:rPr>
                    <a:t>05</a:t>
                  </a:r>
                  <a:endParaRPr lang="ko-KR" altLang="en-US" sz="2500" b="1" dirty="0">
                    <a:solidFill>
                      <a:srgbClr val="662F30"/>
                    </a:solidFill>
                    <a:latin typeface="+mj-lt"/>
                    <a:ea typeface="맑은 고딕" pitchFamily="50" charset="-127"/>
                  </a:endParaRPr>
                </a:p>
              </p:txBody>
            </p:sp>
          </p:grpSp>
          <p:grpSp>
            <p:nvGrpSpPr>
              <p:cNvPr id="22" name="그룹 21"/>
              <p:cNvGrpSpPr/>
              <p:nvPr/>
            </p:nvGrpSpPr>
            <p:grpSpPr>
              <a:xfrm>
                <a:off x="4777942" y="958575"/>
                <a:ext cx="3512519" cy="583043"/>
                <a:chOff x="4777942" y="2000581"/>
                <a:chExt cx="3512519" cy="583043"/>
              </a:xfrm>
            </p:grpSpPr>
            <p:sp>
              <p:nvSpPr>
                <p:cNvPr id="18" name="Text Box 5"/>
                <p:cNvSpPr txBox="1">
                  <a:spLocks noChangeArrowheads="1"/>
                </p:cNvSpPr>
                <p:nvPr/>
              </p:nvSpPr>
              <p:spPr bwMode="auto">
                <a:xfrm>
                  <a:off x="5337711" y="2082164"/>
                  <a:ext cx="2952750" cy="307975"/>
                </a:xfrm>
                <a:prstGeom prst="rect">
                  <a:avLst/>
                </a:prstGeom>
                <a:noFill/>
                <a:ln w="9525">
                  <a:noFill/>
                  <a:miter lim="800000"/>
                  <a:headEnd/>
                  <a:tailEnd/>
                </a:ln>
              </p:spPr>
              <p:txBody>
                <a:bodyPr>
                  <a:spAutoFit/>
                </a:bodyPr>
                <a:lstStyle/>
                <a:p>
                  <a:pPr>
                    <a:defRPr/>
                  </a:pPr>
                  <a:r>
                    <a:rPr lang="en-US" altLang="ko-KR" sz="1400" b="1" dirty="0">
                      <a:solidFill>
                        <a:srgbClr val="3E2F16"/>
                      </a:solidFill>
                      <a:latin typeface="+mj-lt"/>
                      <a:ea typeface="맑은 고딕" pitchFamily="50" charset="-127"/>
                    </a:rPr>
                    <a:t>ABSTRACT</a:t>
                  </a:r>
                </a:p>
              </p:txBody>
            </p:sp>
            <p:sp>
              <p:nvSpPr>
                <p:cNvPr id="20" name="TextBox 13"/>
                <p:cNvSpPr txBox="1">
                  <a:spLocks noChangeArrowheads="1"/>
                </p:cNvSpPr>
                <p:nvPr/>
              </p:nvSpPr>
              <p:spPr bwMode="auto">
                <a:xfrm>
                  <a:off x="4777942" y="2000581"/>
                  <a:ext cx="508473" cy="477054"/>
                </a:xfrm>
                <a:prstGeom prst="rect">
                  <a:avLst/>
                </a:prstGeom>
                <a:noFill/>
                <a:ln w="9525">
                  <a:noFill/>
                  <a:miter lim="800000"/>
                  <a:headEnd/>
                  <a:tailEnd/>
                </a:ln>
              </p:spPr>
              <p:txBody>
                <a:bodyPr wrap="none">
                  <a:spAutoFit/>
                </a:bodyPr>
                <a:lstStyle/>
                <a:p>
                  <a:r>
                    <a:rPr lang="en-US" altLang="ko-KR" sz="2500" b="1" dirty="0">
                      <a:solidFill>
                        <a:srgbClr val="662F30"/>
                      </a:solidFill>
                      <a:latin typeface="+mj-lt"/>
                      <a:ea typeface="맑은 고딕" pitchFamily="50" charset="-127"/>
                    </a:rPr>
                    <a:t>01</a:t>
                  </a:r>
                  <a:endParaRPr lang="ko-KR" altLang="en-US" sz="2500" b="1" dirty="0">
                    <a:solidFill>
                      <a:srgbClr val="662F30"/>
                    </a:solidFill>
                    <a:latin typeface="+mj-lt"/>
                    <a:ea typeface="맑은 고딕" pitchFamily="50" charset="-127"/>
                  </a:endParaRPr>
                </a:p>
              </p:txBody>
            </p:sp>
            <p:cxnSp>
              <p:nvCxnSpPr>
                <p:cNvPr id="5" name="직선 연결선 4"/>
                <p:cNvCxnSpPr/>
                <p:nvPr/>
              </p:nvCxnSpPr>
              <p:spPr>
                <a:xfrm>
                  <a:off x="4877467" y="2583624"/>
                  <a:ext cx="3168352" cy="0"/>
                </a:xfrm>
                <a:prstGeom prst="line">
                  <a:avLst/>
                </a:prstGeom>
                <a:ln cap="rnd">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23" name="그룹 22"/>
              <p:cNvGrpSpPr/>
              <p:nvPr/>
            </p:nvGrpSpPr>
            <p:grpSpPr>
              <a:xfrm>
                <a:off x="4777942" y="1674855"/>
                <a:ext cx="3512519" cy="581986"/>
                <a:chOff x="4777942" y="2716861"/>
                <a:chExt cx="3512519" cy="581986"/>
              </a:xfrm>
            </p:grpSpPr>
            <p:sp>
              <p:nvSpPr>
                <p:cNvPr id="72" name="Text Box 5"/>
                <p:cNvSpPr txBox="1">
                  <a:spLocks noChangeArrowheads="1"/>
                </p:cNvSpPr>
                <p:nvPr/>
              </p:nvSpPr>
              <p:spPr bwMode="auto">
                <a:xfrm>
                  <a:off x="5337711" y="2807792"/>
                  <a:ext cx="2952750" cy="307975"/>
                </a:xfrm>
                <a:prstGeom prst="rect">
                  <a:avLst/>
                </a:prstGeom>
                <a:noFill/>
                <a:ln w="9525">
                  <a:noFill/>
                  <a:miter lim="800000"/>
                  <a:headEnd/>
                  <a:tailEnd/>
                </a:ln>
              </p:spPr>
              <p:txBody>
                <a:bodyPr>
                  <a:spAutoFit/>
                </a:bodyPr>
                <a:lstStyle/>
                <a:p>
                  <a:pPr>
                    <a:defRPr/>
                  </a:pPr>
                  <a:r>
                    <a:rPr lang="en-US" altLang="ko-KR" sz="1400" b="1" dirty="0">
                      <a:solidFill>
                        <a:srgbClr val="3E2F16"/>
                      </a:solidFill>
                      <a:latin typeface="+mj-lt"/>
                      <a:ea typeface="맑은 고딕" pitchFamily="50" charset="-127"/>
                    </a:rPr>
                    <a:t>INTRODUCTION</a:t>
                  </a:r>
                </a:p>
              </p:txBody>
            </p:sp>
            <p:sp>
              <p:nvSpPr>
                <p:cNvPr id="74" name="TextBox 13"/>
                <p:cNvSpPr txBox="1">
                  <a:spLocks noChangeArrowheads="1"/>
                </p:cNvSpPr>
                <p:nvPr/>
              </p:nvSpPr>
              <p:spPr bwMode="auto">
                <a:xfrm>
                  <a:off x="4777942" y="2716861"/>
                  <a:ext cx="508473" cy="477054"/>
                </a:xfrm>
                <a:prstGeom prst="rect">
                  <a:avLst/>
                </a:prstGeom>
                <a:noFill/>
                <a:ln w="9525">
                  <a:noFill/>
                  <a:miter lim="800000"/>
                  <a:headEnd/>
                  <a:tailEnd/>
                </a:ln>
              </p:spPr>
              <p:txBody>
                <a:bodyPr wrap="none">
                  <a:spAutoFit/>
                </a:bodyPr>
                <a:lstStyle/>
                <a:p>
                  <a:r>
                    <a:rPr lang="en-US" altLang="ko-KR" sz="2500" b="1" dirty="0">
                      <a:solidFill>
                        <a:srgbClr val="9E3C00"/>
                      </a:solidFill>
                      <a:latin typeface="+mj-lt"/>
                      <a:ea typeface="맑은 고딕" pitchFamily="50" charset="-127"/>
                    </a:rPr>
                    <a:t>02</a:t>
                  </a:r>
                  <a:endParaRPr lang="ko-KR" altLang="en-US" sz="2500" b="1" dirty="0">
                    <a:solidFill>
                      <a:srgbClr val="9E3C00"/>
                    </a:solidFill>
                    <a:latin typeface="+mj-lt"/>
                    <a:ea typeface="맑은 고딕" pitchFamily="50" charset="-127"/>
                  </a:endParaRPr>
                </a:p>
              </p:txBody>
            </p:sp>
            <p:cxnSp>
              <p:nvCxnSpPr>
                <p:cNvPr id="31" name="직선 연결선 30"/>
                <p:cNvCxnSpPr/>
                <p:nvPr/>
              </p:nvCxnSpPr>
              <p:spPr>
                <a:xfrm>
                  <a:off x="4877467" y="3298847"/>
                  <a:ext cx="3168352" cy="0"/>
                </a:xfrm>
                <a:prstGeom prst="line">
                  <a:avLst/>
                </a:prstGeom>
                <a:ln cap="rnd">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24" name="그룹 23"/>
              <p:cNvGrpSpPr/>
              <p:nvPr/>
            </p:nvGrpSpPr>
            <p:grpSpPr>
              <a:xfrm>
                <a:off x="4777942" y="2391135"/>
                <a:ext cx="3512519" cy="580930"/>
                <a:chOff x="4777942" y="3433141"/>
                <a:chExt cx="3512519" cy="580930"/>
              </a:xfrm>
            </p:grpSpPr>
            <p:sp>
              <p:nvSpPr>
                <p:cNvPr id="77" name="Text Box 5"/>
                <p:cNvSpPr txBox="1">
                  <a:spLocks noChangeArrowheads="1"/>
                </p:cNvSpPr>
                <p:nvPr/>
              </p:nvSpPr>
              <p:spPr bwMode="auto">
                <a:xfrm>
                  <a:off x="5337711" y="3523014"/>
                  <a:ext cx="2952750" cy="307975"/>
                </a:xfrm>
                <a:prstGeom prst="rect">
                  <a:avLst/>
                </a:prstGeom>
                <a:noFill/>
                <a:ln w="9525">
                  <a:noFill/>
                  <a:miter lim="800000"/>
                  <a:headEnd/>
                  <a:tailEnd/>
                </a:ln>
              </p:spPr>
              <p:txBody>
                <a:bodyPr>
                  <a:spAutoFit/>
                </a:bodyPr>
                <a:lstStyle/>
                <a:p>
                  <a:pPr>
                    <a:defRPr/>
                  </a:pPr>
                  <a:r>
                    <a:rPr lang="en-US" altLang="ko-KR" sz="1400" b="1" dirty="0">
                      <a:solidFill>
                        <a:srgbClr val="3E2F16"/>
                      </a:solidFill>
                      <a:latin typeface="+mj-lt"/>
                      <a:ea typeface="맑은 고딕" pitchFamily="50" charset="-127"/>
                    </a:rPr>
                    <a:t>LITERATURE REVIEW</a:t>
                  </a:r>
                </a:p>
              </p:txBody>
            </p:sp>
            <p:sp>
              <p:nvSpPr>
                <p:cNvPr id="79" name="TextBox 13"/>
                <p:cNvSpPr txBox="1">
                  <a:spLocks noChangeArrowheads="1"/>
                </p:cNvSpPr>
                <p:nvPr/>
              </p:nvSpPr>
              <p:spPr bwMode="auto">
                <a:xfrm>
                  <a:off x="4777942" y="3433141"/>
                  <a:ext cx="508473" cy="477054"/>
                </a:xfrm>
                <a:prstGeom prst="rect">
                  <a:avLst/>
                </a:prstGeom>
                <a:noFill/>
                <a:ln w="9525">
                  <a:noFill/>
                  <a:miter lim="800000"/>
                  <a:headEnd/>
                  <a:tailEnd/>
                </a:ln>
              </p:spPr>
              <p:txBody>
                <a:bodyPr wrap="none">
                  <a:spAutoFit/>
                </a:bodyPr>
                <a:lstStyle/>
                <a:p>
                  <a:r>
                    <a:rPr lang="en-US" altLang="ko-KR" sz="2500" b="1" dirty="0">
                      <a:solidFill>
                        <a:srgbClr val="662F30"/>
                      </a:solidFill>
                      <a:latin typeface="+mj-lt"/>
                      <a:ea typeface="맑은 고딕" pitchFamily="50" charset="-127"/>
                    </a:rPr>
                    <a:t>03</a:t>
                  </a:r>
                  <a:endParaRPr lang="ko-KR" altLang="en-US" sz="2500" b="1" dirty="0">
                    <a:solidFill>
                      <a:srgbClr val="662F30"/>
                    </a:solidFill>
                    <a:latin typeface="+mj-lt"/>
                    <a:ea typeface="맑은 고딕" pitchFamily="50" charset="-127"/>
                  </a:endParaRPr>
                </a:p>
              </p:txBody>
            </p:sp>
            <p:cxnSp>
              <p:nvCxnSpPr>
                <p:cNvPr id="32" name="직선 연결선 31"/>
                <p:cNvCxnSpPr/>
                <p:nvPr/>
              </p:nvCxnSpPr>
              <p:spPr>
                <a:xfrm>
                  <a:off x="4877467" y="4014071"/>
                  <a:ext cx="3168352" cy="0"/>
                </a:xfrm>
                <a:prstGeom prst="line">
                  <a:avLst/>
                </a:prstGeom>
                <a:ln cap="rnd">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25" name="그룹 24"/>
              <p:cNvGrpSpPr/>
              <p:nvPr/>
            </p:nvGrpSpPr>
            <p:grpSpPr>
              <a:xfrm>
                <a:off x="4777942" y="3107415"/>
                <a:ext cx="3512519" cy="588927"/>
                <a:chOff x="4777942" y="4149421"/>
                <a:chExt cx="3512519" cy="588927"/>
              </a:xfrm>
            </p:grpSpPr>
            <p:sp>
              <p:nvSpPr>
                <p:cNvPr id="82" name="Text Box 5"/>
                <p:cNvSpPr txBox="1">
                  <a:spLocks noChangeArrowheads="1"/>
                </p:cNvSpPr>
                <p:nvPr/>
              </p:nvSpPr>
              <p:spPr bwMode="auto">
                <a:xfrm>
                  <a:off x="5337711" y="4240777"/>
                  <a:ext cx="2952750" cy="307975"/>
                </a:xfrm>
                <a:prstGeom prst="rect">
                  <a:avLst/>
                </a:prstGeom>
                <a:noFill/>
                <a:ln w="9525">
                  <a:noFill/>
                  <a:miter lim="800000"/>
                  <a:headEnd/>
                  <a:tailEnd/>
                </a:ln>
              </p:spPr>
              <p:txBody>
                <a:bodyPr>
                  <a:spAutoFit/>
                </a:bodyPr>
                <a:lstStyle/>
                <a:p>
                  <a:pPr>
                    <a:defRPr/>
                  </a:pPr>
                  <a:r>
                    <a:rPr lang="en-US" altLang="ko-KR" sz="1400" b="1" dirty="0">
                      <a:solidFill>
                        <a:srgbClr val="3E2F16"/>
                      </a:solidFill>
                      <a:latin typeface="+mj-lt"/>
                      <a:ea typeface="맑은 고딕" pitchFamily="50" charset="-127"/>
                    </a:rPr>
                    <a:t>RESEARCH GAPS</a:t>
                  </a:r>
                </a:p>
              </p:txBody>
            </p:sp>
            <p:sp>
              <p:nvSpPr>
                <p:cNvPr id="84" name="TextBox 13"/>
                <p:cNvSpPr txBox="1">
                  <a:spLocks noChangeArrowheads="1"/>
                </p:cNvSpPr>
                <p:nvPr/>
              </p:nvSpPr>
              <p:spPr bwMode="auto">
                <a:xfrm>
                  <a:off x="4777942" y="4149421"/>
                  <a:ext cx="508473" cy="477054"/>
                </a:xfrm>
                <a:prstGeom prst="rect">
                  <a:avLst/>
                </a:prstGeom>
                <a:noFill/>
                <a:ln w="9525">
                  <a:noFill/>
                  <a:miter lim="800000"/>
                  <a:headEnd/>
                  <a:tailEnd/>
                </a:ln>
              </p:spPr>
              <p:txBody>
                <a:bodyPr wrap="none">
                  <a:spAutoFit/>
                </a:bodyPr>
                <a:lstStyle/>
                <a:p>
                  <a:r>
                    <a:rPr lang="en-US" altLang="ko-KR" sz="2500" b="1" dirty="0">
                      <a:solidFill>
                        <a:srgbClr val="9E3C00"/>
                      </a:solidFill>
                      <a:latin typeface="+mj-lt"/>
                      <a:ea typeface="맑은 고딕" pitchFamily="50" charset="-127"/>
                    </a:rPr>
                    <a:t>04</a:t>
                  </a:r>
                  <a:endParaRPr lang="ko-KR" altLang="en-US" sz="2500" b="1" dirty="0">
                    <a:solidFill>
                      <a:srgbClr val="9E3C00"/>
                    </a:solidFill>
                    <a:latin typeface="+mj-lt"/>
                    <a:ea typeface="맑은 고딕" pitchFamily="50" charset="-127"/>
                  </a:endParaRPr>
                </a:p>
              </p:txBody>
            </p:sp>
            <p:cxnSp>
              <p:nvCxnSpPr>
                <p:cNvPr id="33" name="직선 연결선 32"/>
                <p:cNvCxnSpPr/>
                <p:nvPr/>
              </p:nvCxnSpPr>
              <p:spPr>
                <a:xfrm>
                  <a:off x="4877467" y="4738348"/>
                  <a:ext cx="3168352" cy="0"/>
                </a:xfrm>
                <a:prstGeom prst="line">
                  <a:avLst/>
                </a:prstGeom>
                <a:ln cap="rnd">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grpSp>
        <p:grpSp>
          <p:nvGrpSpPr>
            <p:cNvPr id="12" name="그룹 21">
              <a:extLst>
                <a:ext uri="{FF2B5EF4-FFF2-40B4-BE49-F238E27FC236}">
                  <a16:creationId xmlns:a16="http://schemas.microsoft.com/office/drawing/2014/main" id="{9E26F606-7D51-41ED-FC87-5DEBB120A261}"/>
                </a:ext>
              </a:extLst>
            </p:cNvPr>
            <p:cNvGrpSpPr/>
            <p:nvPr/>
          </p:nvGrpSpPr>
          <p:grpSpPr>
            <a:xfrm>
              <a:off x="4788024" y="3772178"/>
              <a:ext cx="3498320" cy="583043"/>
              <a:chOff x="4777942" y="2000581"/>
              <a:chExt cx="3498320" cy="583043"/>
            </a:xfrm>
          </p:grpSpPr>
          <p:sp>
            <p:nvSpPr>
              <p:cNvPr id="13" name="Text Box 5">
                <a:extLst>
                  <a:ext uri="{FF2B5EF4-FFF2-40B4-BE49-F238E27FC236}">
                    <a16:creationId xmlns:a16="http://schemas.microsoft.com/office/drawing/2014/main" id="{BB84A7FE-F0FB-FA37-6BE0-D7D0A7BD55C7}"/>
                  </a:ext>
                </a:extLst>
              </p:cNvPr>
              <p:cNvSpPr txBox="1">
                <a:spLocks noChangeArrowheads="1"/>
              </p:cNvSpPr>
              <p:nvPr/>
            </p:nvSpPr>
            <p:spPr bwMode="auto">
              <a:xfrm>
                <a:off x="5323512" y="2080775"/>
                <a:ext cx="2952750" cy="307975"/>
              </a:xfrm>
              <a:prstGeom prst="rect">
                <a:avLst/>
              </a:prstGeom>
              <a:noFill/>
              <a:ln w="9525">
                <a:noFill/>
                <a:miter lim="800000"/>
                <a:headEnd/>
                <a:tailEnd/>
              </a:ln>
            </p:spPr>
            <p:txBody>
              <a:bodyPr>
                <a:spAutoFit/>
              </a:bodyPr>
              <a:lstStyle/>
              <a:p>
                <a:pPr>
                  <a:defRPr/>
                </a:pPr>
                <a:r>
                  <a:rPr lang="en-US" altLang="ko-KR" sz="1400" b="1" dirty="0">
                    <a:solidFill>
                      <a:srgbClr val="3E2F16"/>
                    </a:solidFill>
                    <a:latin typeface="+mj-lt"/>
                    <a:ea typeface="맑은 고딕" pitchFamily="50" charset="-127"/>
                  </a:rPr>
                  <a:t>RESULTS AND DISCUSSION</a:t>
                </a:r>
              </a:p>
            </p:txBody>
          </p:sp>
          <p:sp>
            <p:nvSpPr>
              <p:cNvPr id="14" name="TextBox 13">
                <a:extLst>
                  <a:ext uri="{FF2B5EF4-FFF2-40B4-BE49-F238E27FC236}">
                    <a16:creationId xmlns:a16="http://schemas.microsoft.com/office/drawing/2014/main" id="{9A3E2DC4-A174-E4F6-AA52-10777712B897}"/>
                  </a:ext>
                </a:extLst>
              </p:cNvPr>
              <p:cNvSpPr txBox="1">
                <a:spLocks noChangeArrowheads="1"/>
              </p:cNvSpPr>
              <p:nvPr/>
            </p:nvSpPr>
            <p:spPr bwMode="auto">
              <a:xfrm>
                <a:off x="4777942" y="2000581"/>
                <a:ext cx="508473" cy="477054"/>
              </a:xfrm>
              <a:prstGeom prst="rect">
                <a:avLst/>
              </a:prstGeom>
              <a:noFill/>
              <a:ln w="9525">
                <a:noFill/>
                <a:miter lim="800000"/>
                <a:headEnd/>
                <a:tailEnd/>
              </a:ln>
            </p:spPr>
            <p:txBody>
              <a:bodyPr wrap="none">
                <a:spAutoFit/>
              </a:bodyPr>
              <a:lstStyle/>
              <a:p>
                <a:r>
                  <a:rPr lang="en-US" altLang="ko-KR" sz="2500" b="1" dirty="0">
                    <a:solidFill>
                      <a:srgbClr val="662F30"/>
                    </a:solidFill>
                    <a:latin typeface="+mj-lt"/>
                    <a:ea typeface="맑은 고딕" pitchFamily="50" charset="-127"/>
                  </a:rPr>
                  <a:t>06</a:t>
                </a:r>
                <a:endParaRPr lang="ko-KR" altLang="en-US" sz="2500" b="1" dirty="0">
                  <a:solidFill>
                    <a:srgbClr val="662F30"/>
                  </a:solidFill>
                  <a:latin typeface="+mj-lt"/>
                  <a:ea typeface="맑은 고딕" pitchFamily="50" charset="-127"/>
                </a:endParaRPr>
              </a:p>
            </p:txBody>
          </p:sp>
          <p:cxnSp>
            <p:nvCxnSpPr>
              <p:cNvPr id="15" name="직선 연결선 4">
                <a:extLst>
                  <a:ext uri="{FF2B5EF4-FFF2-40B4-BE49-F238E27FC236}">
                    <a16:creationId xmlns:a16="http://schemas.microsoft.com/office/drawing/2014/main" id="{683C1B9F-672A-185A-8E47-056A23CF66D6}"/>
                  </a:ext>
                </a:extLst>
              </p:cNvPr>
              <p:cNvCxnSpPr/>
              <p:nvPr/>
            </p:nvCxnSpPr>
            <p:spPr>
              <a:xfrm>
                <a:off x="4877467" y="2583624"/>
                <a:ext cx="3168352" cy="0"/>
              </a:xfrm>
              <a:prstGeom prst="line">
                <a:avLst/>
              </a:prstGeom>
              <a:ln cap="rnd">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16" name="그룹 22">
              <a:extLst>
                <a:ext uri="{FF2B5EF4-FFF2-40B4-BE49-F238E27FC236}">
                  <a16:creationId xmlns:a16="http://schemas.microsoft.com/office/drawing/2014/main" id="{E26EEA60-6949-CC77-58DE-CCA0A76268FA}"/>
                </a:ext>
              </a:extLst>
            </p:cNvPr>
            <p:cNvGrpSpPr/>
            <p:nvPr/>
          </p:nvGrpSpPr>
          <p:grpSpPr>
            <a:xfrm>
              <a:off x="4788024" y="4488458"/>
              <a:ext cx="3512519" cy="581986"/>
              <a:chOff x="4777942" y="2716861"/>
              <a:chExt cx="3512519" cy="581986"/>
            </a:xfrm>
          </p:grpSpPr>
          <p:sp>
            <p:nvSpPr>
              <p:cNvPr id="17" name="Text Box 5">
                <a:extLst>
                  <a:ext uri="{FF2B5EF4-FFF2-40B4-BE49-F238E27FC236}">
                    <a16:creationId xmlns:a16="http://schemas.microsoft.com/office/drawing/2014/main" id="{A26D63AD-04BC-FA99-F1A5-AFC879ACAF1C}"/>
                  </a:ext>
                </a:extLst>
              </p:cNvPr>
              <p:cNvSpPr txBox="1">
                <a:spLocks noChangeArrowheads="1"/>
              </p:cNvSpPr>
              <p:nvPr/>
            </p:nvSpPr>
            <p:spPr bwMode="auto">
              <a:xfrm>
                <a:off x="5337711" y="2806900"/>
                <a:ext cx="2952750" cy="307975"/>
              </a:xfrm>
              <a:prstGeom prst="rect">
                <a:avLst/>
              </a:prstGeom>
              <a:noFill/>
              <a:ln w="9525">
                <a:noFill/>
                <a:miter lim="800000"/>
                <a:headEnd/>
                <a:tailEnd/>
              </a:ln>
            </p:spPr>
            <p:txBody>
              <a:bodyPr>
                <a:spAutoFit/>
              </a:bodyPr>
              <a:lstStyle/>
              <a:p>
                <a:pPr>
                  <a:defRPr/>
                </a:pPr>
                <a:r>
                  <a:rPr lang="en-US" altLang="ko-KR" sz="1400" b="1" dirty="0">
                    <a:solidFill>
                      <a:srgbClr val="3E2F16"/>
                    </a:solidFill>
                    <a:latin typeface="+mj-lt"/>
                    <a:ea typeface="맑은 고딕" pitchFamily="50" charset="-127"/>
                  </a:rPr>
                  <a:t>COMPARATIVE ANALYSIS</a:t>
                </a:r>
              </a:p>
            </p:txBody>
          </p:sp>
          <p:sp>
            <p:nvSpPr>
              <p:cNvPr id="21" name="TextBox 13">
                <a:extLst>
                  <a:ext uri="{FF2B5EF4-FFF2-40B4-BE49-F238E27FC236}">
                    <a16:creationId xmlns:a16="http://schemas.microsoft.com/office/drawing/2014/main" id="{DB1B626E-DAAD-8F0E-EB09-17A8FC111B64}"/>
                  </a:ext>
                </a:extLst>
              </p:cNvPr>
              <p:cNvSpPr txBox="1">
                <a:spLocks noChangeArrowheads="1"/>
              </p:cNvSpPr>
              <p:nvPr/>
            </p:nvSpPr>
            <p:spPr bwMode="auto">
              <a:xfrm>
                <a:off x="4777942" y="2716861"/>
                <a:ext cx="508473" cy="477054"/>
              </a:xfrm>
              <a:prstGeom prst="rect">
                <a:avLst/>
              </a:prstGeom>
              <a:noFill/>
              <a:ln w="9525">
                <a:noFill/>
                <a:miter lim="800000"/>
                <a:headEnd/>
                <a:tailEnd/>
              </a:ln>
            </p:spPr>
            <p:txBody>
              <a:bodyPr wrap="none">
                <a:spAutoFit/>
              </a:bodyPr>
              <a:lstStyle/>
              <a:p>
                <a:r>
                  <a:rPr lang="en-US" altLang="ko-KR" sz="2500" b="1" dirty="0">
                    <a:solidFill>
                      <a:srgbClr val="9E3C00"/>
                    </a:solidFill>
                    <a:latin typeface="+mj-lt"/>
                    <a:ea typeface="맑은 고딕" pitchFamily="50" charset="-127"/>
                  </a:rPr>
                  <a:t>07</a:t>
                </a:r>
                <a:endParaRPr lang="ko-KR" altLang="en-US" sz="2500" b="1" dirty="0">
                  <a:solidFill>
                    <a:srgbClr val="9E3C00"/>
                  </a:solidFill>
                  <a:latin typeface="+mj-lt"/>
                  <a:ea typeface="맑은 고딕" pitchFamily="50" charset="-127"/>
                </a:endParaRPr>
              </a:p>
            </p:txBody>
          </p:sp>
          <p:cxnSp>
            <p:nvCxnSpPr>
              <p:cNvPr id="28" name="직선 연결선 30">
                <a:extLst>
                  <a:ext uri="{FF2B5EF4-FFF2-40B4-BE49-F238E27FC236}">
                    <a16:creationId xmlns:a16="http://schemas.microsoft.com/office/drawing/2014/main" id="{430818C8-1E33-B74B-D56F-2295EDD150F6}"/>
                  </a:ext>
                </a:extLst>
              </p:cNvPr>
              <p:cNvCxnSpPr/>
              <p:nvPr/>
            </p:nvCxnSpPr>
            <p:spPr>
              <a:xfrm>
                <a:off x="4877467" y="3298847"/>
                <a:ext cx="3168352" cy="0"/>
              </a:xfrm>
              <a:prstGeom prst="line">
                <a:avLst/>
              </a:prstGeom>
              <a:ln cap="rnd">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29" name="그룹 23">
              <a:extLst>
                <a:ext uri="{FF2B5EF4-FFF2-40B4-BE49-F238E27FC236}">
                  <a16:creationId xmlns:a16="http://schemas.microsoft.com/office/drawing/2014/main" id="{DFEBDEB8-9C80-085B-37DC-A3F86E0CD385}"/>
                </a:ext>
              </a:extLst>
            </p:cNvPr>
            <p:cNvGrpSpPr/>
            <p:nvPr/>
          </p:nvGrpSpPr>
          <p:grpSpPr>
            <a:xfrm>
              <a:off x="4788024" y="5204738"/>
              <a:ext cx="3512519" cy="580930"/>
              <a:chOff x="4777942" y="3433141"/>
              <a:chExt cx="3512519" cy="580930"/>
            </a:xfrm>
          </p:grpSpPr>
          <p:sp>
            <p:nvSpPr>
              <p:cNvPr id="30" name="Text Box 5">
                <a:extLst>
                  <a:ext uri="{FF2B5EF4-FFF2-40B4-BE49-F238E27FC236}">
                    <a16:creationId xmlns:a16="http://schemas.microsoft.com/office/drawing/2014/main" id="{6930CF7E-4219-3FB9-2489-28B15ACB4451}"/>
                  </a:ext>
                </a:extLst>
              </p:cNvPr>
              <p:cNvSpPr txBox="1">
                <a:spLocks noChangeArrowheads="1"/>
              </p:cNvSpPr>
              <p:nvPr/>
            </p:nvSpPr>
            <p:spPr bwMode="auto">
              <a:xfrm>
                <a:off x="5337711" y="3517680"/>
                <a:ext cx="2952750" cy="307975"/>
              </a:xfrm>
              <a:prstGeom prst="rect">
                <a:avLst/>
              </a:prstGeom>
              <a:noFill/>
              <a:ln w="9525">
                <a:noFill/>
                <a:miter lim="800000"/>
                <a:headEnd/>
                <a:tailEnd/>
              </a:ln>
            </p:spPr>
            <p:txBody>
              <a:bodyPr>
                <a:spAutoFit/>
              </a:bodyPr>
              <a:lstStyle/>
              <a:p>
                <a:pPr>
                  <a:defRPr/>
                </a:pPr>
                <a:r>
                  <a:rPr lang="en-US" altLang="ko-KR" sz="1400" b="1" dirty="0">
                    <a:solidFill>
                      <a:srgbClr val="3E2F16"/>
                    </a:solidFill>
                    <a:latin typeface="+mj-lt"/>
                    <a:ea typeface="맑은 고딕" pitchFamily="50" charset="-127"/>
                  </a:rPr>
                  <a:t>CONCLUSION AND FUTURE WORK</a:t>
                </a:r>
              </a:p>
            </p:txBody>
          </p:sp>
          <p:sp>
            <p:nvSpPr>
              <p:cNvPr id="34" name="TextBox 13">
                <a:extLst>
                  <a:ext uri="{FF2B5EF4-FFF2-40B4-BE49-F238E27FC236}">
                    <a16:creationId xmlns:a16="http://schemas.microsoft.com/office/drawing/2014/main" id="{5C4BEF7D-5B2B-FFEE-0A5E-10F238139C6F}"/>
                  </a:ext>
                </a:extLst>
              </p:cNvPr>
              <p:cNvSpPr txBox="1">
                <a:spLocks noChangeArrowheads="1"/>
              </p:cNvSpPr>
              <p:nvPr/>
            </p:nvSpPr>
            <p:spPr bwMode="auto">
              <a:xfrm>
                <a:off x="4777942" y="3433141"/>
                <a:ext cx="508473" cy="477054"/>
              </a:xfrm>
              <a:prstGeom prst="rect">
                <a:avLst/>
              </a:prstGeom>
              <a:noFill/>
              <a:ln w="9525">
                <a:noFill/>
                <a:miter lim="800000"/>
                <a:headEnd/>
                <a:tailEnd/>
              </a:ln>
            </p:spPr>
            <p:txBody>
              <a:bodyPr wrap="none">
                <a:spAutoFit/>
              </a:bodyPr>
              <a:lstStyle/>
              <a:p>
                <a:r>
                  <a:rPr lang="en-US" altLang="ko-KR" sz="2500" b="1" dirty="0">
                    <a:solidFill>
                      <a:srgbClr val="662F30"/>
                    </a:solidFill>
                    <a:latin typeface="+mj-lt"/>
                    <a:ea typeface="맑은 고딕" pitchFamily="50" charset="-127"/>
                  </a:rPr>
                  <a:t>08</a:t>
                </a:r>
                <a:endParaRPr lang="ko-KR" altLang="en-US" sz="2500" b="1" dirty="0">
                  <a:solidFill>
                    <a:srgbClr val="662F30"/>
                  </a:solidFill>
                  <a:latin typeface="+mj-lt"/>
                  <a:ea typeface="맑은 고딕" pitchFamily="50" charset="-127"/>
                </a:endParaRPr>
              </a:p>
            </p:txBody>
          </p:sp>
          <p:cxnSp>
            <p:nvCxnSpPr>
              <p:cNvPr id="35" name="직선 연결선 31">
                <a:extLst>
                  <a:ext uri="{FF2B5EF4-FFF2-40B4-BE49-F238E27FC236}">
                    <a16:creationId xmlns:a16="http://schemas.microsoft.com/office/drawing/2014/main" id="{A62232C5-30CC-2424-C00A-B701984FB48E}"/>
                  </a:ext>
                </a:extLst>
              </p:cNvPr>
              <p:cNvCxnSpPr/>
              <p:nvPr/>
            </p:nvCxnSpPr>
            <p:spPr>
              <a:xfrm>
                <a:off x="4877467" y="4014071"/>
                <a:ext cx="3168352" cy="0"/>
              </a:xfrm>
              <a:prstGeom prst="line">
                <a:avLst/>
              </a:prstGeom>
              <a:ln cap="rnd">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36" name="그룹 24">
              <a:extLst>
                <a:ext uri="{FF2B5EF4-FFF2-40B4-BE49-F238E27FC236}">
                  <a16:creationId xmlns:a16="http://schemas.microsoft.com/office/drawing/2014/main" id="{8E66FC6F-3020-6981-903B-D26AAD923007}"/>
                </a:ext>
              </a:extLst>
            </p:cNvPr>
            <p:cNvGrpSpPr/>
            <p:nvPr/>
          </p:nvGrpSpPr>
          <p:grpSpPr>
            <a:xfrm>
              <a:off x="4788024" y="5921018"/>
              <a:ext cx="3512519" cy="477054"/>
              <a:chOff x="4777942" y="4149421"/>
              <a:chExt cx="3512519" cy="477054"/>
            </a:xfrm>
          </p:grpSpPr>
          <p:sp>
            <p:nvSpPr>
              <p:cNvPr id="37" name="Text Box 5">
                <a:extLst>
                  <a:ext uri="{FF2B5EF4-FFF2-40B4-BE49-F238E27FC236}">
                    <a16:creationId xmlns:a16="http://schemas.microsoft.com/office/drawing/2014/main" id="{D90CBB1B-EEE7-60DA-6ED0-B4507464A5FE}"/>
                  </a:ext>
                </a:extLst>
              </p:cNvPr>
              <p:cNvSpPr txBox="1">
                <a:spLocks noChangeArrowheads="1"/>
              </p:cNvSpPr>
              <p:nvPr/>
            </p:nvSpPr>
            <p:spPr bwMode="auto">
              <a:xfrm>
                <a:off x="5337711" y="4232903"/>
                <a:ext cx="2952750" cy="307975"/>
              </a:xfrm>
              <a:prstGeom prst="rect">
                <a:avLst/>
              </a:prstGeom>
              <a:noFill/>
              <a:ln w="9525">
                <a:noFill/>
                <a:miter lim="800000"/>
                <a:headEnd/>
                <a:tailEnd/>
              </a:ln>
            </p:spPr>
            <p:txBody>
              <a:bodyPr>
                <a:spAutoFit/>
              </a:bodyPr>
              <a:lstStyle/>
              <a:p>
                <a:pPr>
                  <a:defRPr/>
                </a:pPr>
                <a:r>
                  <a:rPr lang="en-US" altLang="ko-KR" sz="1400" b="1" dirty="0">
                    <a:solidFill>
                      <a:srgbClr val="3E2F16"/>
                    </a:solidFill>
                    <a:latin typeface="+mj-lt"/>
                    <a:ea typeface="맑은 고딕" pitchFamily="50" charset="-127"/>
                  </a:rPr>
                  <a:t>REFERENCES</a:t>
                </a:r>
              </a:p>
            </p:txBody>
          </p:sp>
          <p:sp>
            <p:nvSpPr>
              <p:cNvPr id="38" name="TextBox 13">
                <a:extLst>
                  <a:ext uri="{FF2B5EF4-FFF2-40B4-BE49-F238E27FC236}">
                    <a16:creationId xmlns:a16="http://schemas.microsoft.com/office/drawing/2014/main" id="{C96AC8BF-5DEC-9794-5961-B2E62265782B}"/>
                  </a:ext>
                </a:extLst>
              </p:cNvPr>
              <p:cNvSpPr txBox="1">
                <a:spLocks noChangeArrowheads="1"/>
              </p:cNvSpPr>
              <p:nvPr/>
            </p:nvSpPr>
            <p:spPr bwMode="auto">
              <a:xfrm>
                <a:off x="4777942" y="4149421"/>
                <a:ext cx="508473" cy="477054"/>
              </a:xfrm>
              <a:prstGeom prst="rect">
                <a:avLst/>
              </a:prstGeom>
              <a:noFill/>
              <a:ln w="9525">
                <a:noFill/>
                <a:miter lim="800000"/>
                <a:headEnd/>
                <a:tailEnd/>
              </a:ln>
            </p:spPr>
            <p:txBody>
              <a:bodyPr wrap="none">
                <a:spAutoFit/>
              </a:bodyPr>
              <a:lstStyle/>
              <a:p>
                <a:r>
                  <a:rPr lang="en-US" altLang="ko-KR" sz="2500" b="1" dirty="0">
                    <a:solidFill>
                      <a:srgbClr val="9E3C00"/>
                    </a:solidFill>
                    <a:latin typeface="+mj-lt"/>
                    <a:ea typeface="맑은 고딕" pitchFamily="50" charset="-127"/>
                  </a:rPr>
                  <a:t>09</a:t>
                </a:r>
                <a:endParaRPr lang="ko-KR" altLang="en-US" sz="2500" b="1" dirty="0">
                  <a:solidFill>
                    <a:srgbClr val="9E3C00"/>
                  </a:solidFill>
                  <a:latin typeface="+mj-lt"/>
                  <a:ea typeface="맑은 고딕" pitchFamily="50" charset="-127"/>
                </a:endParaRPr>
              </a:p>
            </p:txBody>
          </p:sp>
        </p:grpSp>
      </p:grpSp>
      <p:cxnSp>
        <p:nvCxnSpPr>
          <p:cNvPr id="42" name="직선 연결선 32">
            <a:extLst>
              <a:ext uri="{FF2B5EF4-FFF2-40B4-BE49-F238E27FC236}">
                <a16:creationId xmlns:a16="http://schemas.microsoft.com/office/drawing/2014/main" id="{0014C621-BE39-F020-B7E5-E0054E42835D}"/>
              </a:ext>
            </a:extLst>
          </p:cNvPr>
          <p:cNvCxnSpPr/>
          <p:nvPr/>
        </p:nvCxnSpPr>
        <p:spPr>
          <a:xfrm>
            <a:off x="4887549" y="3750694"/>
            <a:ext cx="3168352" cy="0"/>
          </a:xfrm>
          <a:prstGeom prst="line">
            <a:avLst/>
          </a:prstGeom>
          <a:ln cap="rnd">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59706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511204" y="17881"/>
            <a:ext cx="7661196" cy="796908"/>
          </a:xfrm>
        </p:spPr>
        <p:txBody>
          <a:bodyPr/>
          <a:lstStyle/>
          <a:p>
            <a:pPr algn="ctr"/>
            <a:r>
              <a:rPr lang="en-US" altLang="ko-KR" dirty="0"/>
              <a:t>ABSTRACT</a:t>
            </a:r>
            <a:endParaRPr lang="ko-KR" altLang="en-US" dirty="0"/>
          </a:p>
        </p:txBody>
      </p:sp>
      <p:sp>
        <p:nvSpPr>
          <p:cNvPr id="37" name="내용 개체 틀 36"/>
          <p:cNvSpPr>
            <a:spLocks noGrp="1"/>
          </p:cNvSpPr>
          <p:nvPr>
            <p:ph idx="1"/>
          </p:nvPr>
        </p:nvSpPr>
        <p:spPr>
          <a:xfrm>
            <a:off x="192493" y="1340768"/>
            <a:ext cx="8402525" cy="5097710"/>
          </a:xfrm>
        </p:spPr>
        <p:txBody>
          <a:bodyPr>
            <a:normAutofit/>
          </a:bodyPr>
          <a:lstStyle/>
          <a:p>
            <a:pPr algn="just">
              <a:lnSpc>
                <a:spcPct val="150000"/>
              </a:lnSpc>
            </a:pPr>
            <a:r>
              <a:rPr lang="en-US" altLang="ko-KR" sz="2000" i="0" dirty="0">
                <a:solidFill>
                  <a:schemeClr val="tx1"/>
                </a:solidFill>
                <a:latin typeface="Times New Roman" panose="02020603050405020304" pitchFamily="18" charset="0"/>
                <a:cs typeface="Times New Roman" panose="02020603050405020304" pitchFamily="18" charset="0"/>
              </a:rPr>
              <a:t>      Blood donation is crucial for saving lives, yet predicting whether individuals will donate blood again poses challenges for blood banks. Our project aims to address this by developing a predictive model that analyzes factors such as the time since the last donation, number of donations, volume of donated blood, and total months since the first donation. Using machine learning algorithms, particularly the Support Vector Classifier (SVC), we effectively predict donor return likelihood. This data-driven tool helps blood banks in increasing repeat donations and maintaining a stable blood supply, while also informing targeted campaigns to encourage regular blood donation, thereby supporting a sustainable blood transfusion ecosystem.</a:t>
            </a:r>
            <a:endParaRPr lang="ko-KR" altLang="en-US" sz="2000" i="0" dirty="0">
              <a:solidFill>
                <a:schemeClr val="tx1"/>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511204" y="17881"/>
            <a:ext cx="7661196" cy="796908"/>
          </a:xfrm>
        </p:spPr>
        <p:txBody>
          <a:bodyPr/>
          <a:lstStyle/>
          <a:p>
            <a:pPr algn="ctr"/>
            <a:r>
              <a:rPr lang="en-US" altLang="ko-KR" dirty="0"/>
              <a:t>INTRODUCTION</a:t>
            </a:r>
            <a:endParaRPr lang="ko-KR" altLang="en-US" dirty="0"/>
          </a:p>
        </p:txBody>
      </p:sp>
      <p:sp>
        <p:nvSpPr>
          <p:cNvPr id="37" name="내용 개체 틀 36"/>
          <p:cNvSpPr>
            <a:spLocks noGrp="1"/>
          </p:cNvSpPr>
          <p:nvPr>
            <p:ph idx="1"/>
          </p:nvPr>
        </p:nvSpPr>
        <p:spPr>
          <a:xfrm>
            <a:off x="192493" y="1340768"/>
            <a:ext cx="8402525" cy="5097710"/>
          </a:xfrm>
        </p:spPr>
        <p:txBody>
          <a:bodyPr>
            <a:normAutofit/>
          </a:bodyPr>
          <a:lstStyle/>
          <a:p>
            <a:pPr algn="just">
              <a:lnSpc>
                <a:spcPct val="150000"/>
              </a:lnSpc>
            </a:pPr>
            <a:r>
              <a:rPr lang="en-US" altLang="ko-KR" sz="2000" i="0" dirty="0">
                <a:solidFill>
                  <a:schemeClr val="tx1"/>
                </a:solidFill>
                <a:latin typeface="Times New Roman" panose="02020603050405020304" pitchFamily="18" charset="0"/>
                <a:cs typeface="Times New Roman" panose="02020603050405020304" pitchFamily="18" charset="0"/>
              </a:rPr>
              <a:t>     Blood transfusion is essential in modern healthcare, but maintaining a stable blood supply is challenging due to factors like donor recruitment and retention. While one-time donors help, regular repeat donors are crucial for sustainability. Predicting donor return behavior is complex due to varied motivations, and traditional promotional campaigns may not effectively target likely repeat donors. We propose a data-driven solution using machine learning algorithms to analyze historical donation data, including time since the last donation, donation frequency, and volume of donated blood. This predictive model aims to identify donors most likely to return, enabling blood banks to enhance donor retention and sustain blood transfusion services.</a:t>
            </a:r>
            <a:endParaRPr lang="ko-KR" altLang="en-US" sz="2000" i="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940276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LITERATURE REVIEW</a:t>
            </a:r>
            <a:endParaRPr lang="ko-KR" altLang="en-US" dirty="0"/>
          </a:p>
        </p:txBody>
      </p:sp>
      <p:graphicFrame>
        <p:nvGraphicFramePr>
          <p:cNvPr id="8" name="Content Placeholder 7">
            <a:extLst>
              <a:ext uri="{FF2B5EF4-FFF2-40B4-BE49-F238E27FC236}">
                <a16:creationId xmlns:a16="http://schemas.microsoft.com/office/drawing/2014/main" id="{13D3CB1D-BDE2-4CAD-D11D-69BCB14773BB}"/>
              </a:ext>
            </a:extLst>
          </p:cNvPr>
          <p:cNvGraphicFramePr>
            <a:graphicFrameLocks noGrp="1"/>
          </p:cNvGraphicFramePr>
          <p:nvPr>
            <p:ph idx="1"/>
            <p:extLst>
              <p:ext uri="{D42A27DB-BD31-4B8C-83A1-F6EECF244321}">
                <p14:modId xmlns:p14="http://schemas.microsoft.com/office/powerpoint/2010/main" val="1386919221"/>
              </p:ext>
            </p:extLst>
          </p:nvPr>
        </p:nvGraphicFramePr>
        <p:xfrm>
          <a:off x="179512" y="1268413"/>
          <a:ext cx="8784974" cy="5328939"/>
        </p:xfrm>
        <a:graphic>
          <a:graphicData uri="http://schemas.openxmlformats.org/drawingml/2006/table">
            <a:tbl>
              <a:tblPr firstRow="1" bandRow="1">
                <a:tableStyleId>{21E4AEA4-8DFA-4A89-87EB-49C32662AFE0}</a:tableStyleId>
              </a:tblPr>
              <a:tblGrid>
                <a:gridCol w="1526519">
                  <a:extLst>
                    <a:ext uri="{9D8B030D-6E8A-4147-A177-3AD203B41FA5}">
                      <a16:colId xmlns:a16="http://schemas.microsoft.com/office/drawing/2014/main" val="37326225"/>
                    </a:ext>
                  </a:extLst>
                </a:gridCol>
                <a:gridCol w="1497817">
                  <a:extLst>
                    <a:ext uri="{9D8B030D-6E8A-4147-A177-3AD203B41FA5}">
                      <a16:colId xmlns:a16="http://schemas.microsoft.com/office/drawing/2014/main" val="47431260"/>
                    </a:ext>
                  </a:extLst>
                </a:gridCol>
                <a:gridCol w="1405565">
                  <a:extLst>
                    <a:ext uri="{9D8B030D-6E8A-4147-A177-3AD203B41FA5}">
                      <a16:colId xmlns:a16="http://schemas.microsoft.com/office/drawing/2014/main" val="2815865716"/>
                    </a:ext>
                  </a:extLst>
                </a:gridCol>
                <a:gridCol w="1451691">
                  <a:extLst>
                    <a:ext uri="{9D8B030D-6E8A-4147-A177-3AD203B41FA5}">
                      <a16:colId xmlns:a16="http://schemas.microsoft.com/office/drawing/2014/main" val="3198142646"/>
                    </a:ext>
                  </a:extLst>
                </a:gridCol>
                <a:gridCol w="1451691">
                  <a:extLst>
                    <a:ext uri="{9D8B030D-6E8A-4147-A177-3AD203B41FA5}">
                      <a16:colId xmlns:a16="http://schemas.microsoft.com/office/drawing/2014/main" val="2386557864"/>
                    </a:ext>
                  </a:extLst>
                </a:gridCol>
                <a:gridCol w="1451691">
                  <a:extLst>
                    <a:ext uri="{9D8B030D-6E8A-4147-A177-3AD203B41FA5}">
                      <a16:colId xmlns:a16="http://schemas.microsoft.com/office/drawing/2014/main" val="2490624210"/>
                    </a:ext>
                  </a:extLst>
                </a:gridCol>
              </a:tblGrid>
              <a:tr h="510093">
                <a:tc>
                  <a:txBody>
                    <a:bodyPr/>
                    <a:lstStyle/>
                    <a:p>
                      <a:pPr algn="ctr">
                        <a:lnSpc>
                          <a:spcPct val="107000"/>
                        </a:lnSpc>
                        <a:spcAft>
                          <a:spcPts val="800"/>
                        </a:spcAft>
                      </a:pPr>
                      <a:r>
                        <a:rPr lang="en-IN" sz="1600" b="0" kern="100" dirty="0">
                          <a:solidFill>
                            <a:schemeClr val="tx1"/>
                          </a:solidFill>
                          <a:effectLst/>
                          <a:latin typeface="Times New Roman" panose="02020603050405020304" pitchFamily="18" charset="0"/>
                          <a:cs typeface="Times New Roman" panose="02020603050405020304" pitchFamily="18" charset="0"/>
                        </a:rPr>
                        <a:t>Title</a:t>
                      </a:r>
                      <a:endParaRPr lang="en-IN" sz="1600" b="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tc>
                <a:tc>
                  <a:txBody>
                    <a:bodyPr/>
                    <a:lstStyle/>
                    <a:p>
                      <a:pPr algn="ctr">
                        <a:lnSpc>
                          <a:spcPct val="107000"/>
                        </a:lnSpc>
                        <a:spcAft>
                          <a:spcPts val="800"/>
                        </a:spcAft>
                      </a:pPr>
                      <a:r>
                        <a:rPr lang="en-IN" sz="1600" b="0" kern="100" dirty="0">
                          <a:solidFill>
                            <a:schemeClr val="tx1"/>
                          </a:solidFill>
                          <a:effectLst/>
                          <a:latin typeface="Times New Roman" panose="02020603050405020304" pitchFamily="18" charset="0"/>
                          <a:cs typeface="Times New Roman" panose="02020603050405020304" pitchFamily="18" charset="0"/>
                        </a:rPr>
                        <a:t>Authors</a:t>
                      </a:r>
                      <a:endParaRPr lang="en-IN" sz="1600" b="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tc>
                <a:tc>
                  <a:txBody>
                    <a:bodyPr/>
                    <a:lstStyle/>
                    <a:p>
                      <a:pPr algn="ctr">
                        <a:lnSpc>
                          <a:spcPct val="107000"/>
                        </a:lnSpc>
                        <a:spcAft>
                          <a:spcPts val="800"/>
                        </a:spcAft>
                      </a:pPr>
                      <a:r>
                        <a:rPr lang="en-IN" sz="1600" b="0" kern="100" dirty="0">
                          <a:solidFill>
                            <a:schemeClr val="tx1"/>
                          </a:solidFill>
                          <a:effectLst/>
                          <a:latin typeface="Times New Roman" panose="02020603050405020304" pitchFamily="18" charset="0"/>
                          <a:cs typeface="Times New Roman" panose="02020603050405020304" pitchFamily="18" charset="0"/>
                        </a:rPr>
                        <a:t>Journal</a:t>
                      </a:r>
                      <a:endParaRPr lang="en-IN" sz="1600" b="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tc>
                <a:tc>
                  <a:txBody>
                    <a:bodyPr/>
                    <a:lstStyle/>
                    <a:p>
                      <a:pPr algn="ctr">
                        <a:lnSpc>
                          <a:spcPct val="107000"/>
                        </a:lnSpc>
                        <a:spcAft>
                          <a:spcPts val="800"/>
                        </a:spcAft>
                      </a:pPr>
                      <a:r>
                        <a:rPr lang="en-IN" sz="1600" b="0" kern="100" dirty="0">
                          <a:solidFill>
                            <a:schemeClr val="tx1"/>
                          </a:solidFill>
                          <a:effectLst/>
                          <a:latin typeface="Times New Roman" panose="02020603050405020304" pitchFamily="18" charset="0"/>
                          <a:cs typeface="Times New Roman" panose="02020603050405020304" pitchFamily="18" charset="0"/>
                        </a:rPr>
                        <a:t>Year Published</a:t>
                      </a:r>
                      <a:endParaRPr lang="en-IN" sz="1600" b="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tc>
                <a:tc>
                  <a:txBody>
                    <a:bodyPr/>
                    <a:lstStyle/>
                    <a:p>
                      <a:pPr algn="ctr">
                        <a:lnSpc>
                          <a:spcPct val="107000"/>
                        </a:lnSpc>
                        <a:spcAft>
                          <a:spcPts val="800"/>
                        </a:spcAft>
                      </a:pPr>
                      <a:r>
                        <a:rPr lang="en-IN" sz="1600" b="0" kern="100" dirty="0">
                          <a:solidFill>
                            <a:schemeClr val="tx1"/>
                          </a:solidFill>
                          <a:effectLst/>
                          <a:latin typeface="Times New Roman" panose="02020603050405020304" pitchFamily="18" charset="0"/>
                          <a:cs typeface="Times New Roman" panose="02020603050405020304" pitchFamily="18" charset="0"/>
                        </a:rPr>
                        <a:t>Contributions</a:t>
                      </a:r>
                      <a:endParaRPr lang="en-IN" sz="1600" b="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tc>
                <a:tc>
                  <a:txBody>
                    <a:bodyPr/>
                    <a:lstStyle/>
                    <a:p>
                      <a:pPr algn="ctr">
                        <a:lnSpc>
                          <a:spcPct val="107000"/>
                        </a:lnSpc>
                        <a:spcAft>
                          <a:spcPts val="800"/>
                        </a:spcAft>
                      </a:pPr>
                      <a:r>
                        <a:rPr lang="en-IN" sz="1600" b="0" kern="100" dirty="0">
                          <a:solidFill>
                            <a:schemeClr val="tx1"/>
                          </a:solidFill>
                          <a:effectLst/>
                          <a:latin typeface="Times New Roman" panose="02020603050405020304" pitchFamily="18" charset="0"/>
                          <a:cs typeface="Times New Roman" panose="02020603050405020304" pitchFamily="18" charset="0"/>
                        </a:rPr>
                        <a:t>Limitations</a:t>
                      </a:r>
                      <a:endParaRPr lang="en-IN" sz="1600" b="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tc>
                <a:extLst>
                  <a:ext uri="{0D108BD9-81ED-4DB2-BD59-A6C34878D82A}">
                    <a16:rowId xmlns:a16="http://schemas.microsoft.com/office/drawing/2014/main" val="2633253877"/>
                  </a:ext>
                </a:extLst>
              </a:tr>
              <a:tr h="1700120">
                <a:tc>
                  <a:txBody>
                    <a:bodyPr/>
                    <a:lstStyle/>
                    <a:p>
                      <a:pPr>
                        <a:lnSpc>
                          <a:spcPct val="107000"/>
                        </a:lnSpc>
                        <a:spcAft>
                          <a:spcPts val="800"/>
                        </a:spcAft>
                      </a:pPr>
                      <a:r>
                        <a:rPr lang="en-IN" sz="1400" kern="100" dirty="0">
                          <a:solidFill>
                            <a:schemeClr val="tx1"/>
                          </a:solidFill>
                          <a:effectLst/>
                          <a:latin typeface="Times New Roman" panose="02020603050405020304" pitchFamily="18" charset="0"/>
                          <a:cs typeface="Times New Roman" panose="02020603050405020304" pitchFamily="18" charset="0"/>
                        </a:rPr>
                        <a:t>A systematic review of predictive blood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donor retention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models</a:t>
                      </a:r>
                      <a:endParaRPr lang="en-IN" sz="140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tc>
                <a:tc>
                  <a:txBody>
                    <a:bodyPr/>
                    <a:lstStyle/>
                    <a:p>
                      <a:pPr>
                        <a:lnSpc>
                          <a:spcPct val="107000"/>
                        </a:lnSpc>
                        <a:spcAft>
                          <a:spcPts val="800"/>
                        </a:spcAft>
                      </a:pPr>
                      <a:r>
                        <a:rPr lang="en-IN" sz="1400" kern="100" dirty="0">
                          <a:solidFill>
                            <a:schemeClr val="tx1"/>
                          </a:solidFill>
                          <a:effectLst/>
                          <a:latin typeface="Times New Roman" panose="02020603050405020304" pitchFamily="18" charset="0"/>
                          <a:cs typeface="Times New Roman" panose="02020603050405020304" pitchFamily="18" charset="0"/>
                        </a:rPr>
                        <a:t>Nahashon Kiarie,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Amos Chege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Kirongo, Mary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Mwadulo</a:t>
                      </a:r>
                      <a:endParaRPr lang="en-IN" sz="140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tc>
                <a:tc>
                  <a:txBody>
                    <a:bodyPr/>
                    <a:lstStyle/>
                    <a:p>
                      <a:pPr>
                        <a:lnSpc>
                          <a:spcPct val="107000"/>
                        </a:lnSpc>
                        <a:spcAft>
                          <a:spcPts val="800"/>
                        </a:spcAft>
                      </a:pPr>
                      <a:r>
                        <a:rPr lang="en-IN" sz="1400" kern="100" dirty="0">
                          <a:solidFill>
                            <a:schemeClr val="tx1"/>
                          </a:solidFill>
                          <a:effectLst/>
                          <a:latin typeface="Times New Roman" panose="02020603050405020304" pitchFamily="18" charset="0"/>
                          <a:cs typeface="Times New Roman" panose="02020603050405020304" pitchFamily="18" charset="0"/>
                        </a:rPr>
                        <a:t>African Journal of Science,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Technology and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Social Sciences</a:t>
                      </a:r>
                      <a:endParaRPr lang="en-IN" sz="140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tc>
                <a:tc>
                  <a:txBody>
                    <a:bodyPr/>
                    <a:lstStyle/>
                    <a:p>
                      <a:pPr algn="ctr">
                        <a:lnSpc>
                          <a:spcPct val="107000"/>
                        </a:lnSpc>
                        <a:spcAft>
                          <a:spcPts val="800"/>
                        </a:spcAft>
                      </a:pPr>
                      <a:r>
                        <a:rPr lang="en-IN" sz="1400" kern="100" dirty="0">
                          <a:solidFill>
                            <a:schemeClr val="tx1"/>
                          </a:solidFill>
                          <a:effectLst/>
                          <a:latin typeface="Times New Roman" panose="02020603050405020304" pitchFamily="18" charset="0"/>
                          <a:cs typeface="Times New Roman" panose="02020603050405020304" pitchFamily="18" charset="0"/>
                        </a:rPr>
                        <a:t>2024</a:t>
                      </a:r>
                      <a:endParaRPr lang="en-IN" sz="140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tc>
                <a:tc>
                  <a:txBody>
                    <a:bodyPr/>
                    <a:lstStyle/>
                    <a:p>
                      <a:pPr>
                        <a:lnSpc>
                          <a:spcPct val="107000"/>
                        </a:lnSpc>
                        <a:spcAft>
                          <a:spcPts val="800"/>
                        </a:spcAft>
                      </a:pPr>
                      <a:r>
                        <a:rPr lang="en-IN" sz="1400" kern="100" dirty="0">
                          <a:solidFill>
                            <a:schemeClr val="tx1"/>
                          </a:solidFill>
                          <a:effectLst/>
                          <a:latin typeface="Times New Roman" panose="02020603050405020304" pitchFamily="18" charset="0"/>
                          <a:cs typeface="Times New Roman" panose="02020603050405020304" pitchFamily="18" charset="0"/>
                        </a:rPr>
                        <a:t>Systematic review of machine learning techniques for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predicting blood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donor retention</a:t>
                      </a:r>
                      <a:endParaRPr lang="en-IN" sz="140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tc>
                <a:tc>
                  <a:txBody>
                    <a:bodyPr/>
                    <a:lstStyle/>
                    <a:p>
                      <a:pPr>
                        <a:lnSpc>
                          <a:spcPct val="107000"/>
                        </a:lnSpc>
                        <a:spcAft>
                          <a:spcPts val="800"/>
                        </a:spcAft>
                      </a:pPr>
                      <a:r>
                        <a:rPr lang="en-IN" sz="1400" kern="100" dirty="0">
                          <a:solidFill>
                            <a:schemeClr val="tx1"/>
                          </a:solidFill>
                          <a:effectLst/>
                          <a:latin typeface="Times New Roman" panose="02020603050405020304" pitchFamily="18" charset="0"/>
                          <a:cs typeface="Times New Roman" panose="02020603050405020304" pitchFamily="18" charset="0"/>
                        </a:rPr>
                        <a:t>Need for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comprehensive data model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interpretability, and regular updates to accommodate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changing behaviors</a:t>
                      </a:r>
                      <a:endParaRPr lang="en-IN" sz="140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tc>
                <a:extLst>
                  <a:ext uri="{0D108BD9-81ED-4DB2-BD59-A6C34878D82A}">
                    <a16:rowId xmlns:a16="http://schemas.microsoft.com/office/drawing/2014/main" val="3240800977"/>
                  </a:ext>
                </a:extLst>
              </a:tr>
              <a:tr h="1418606">
                <a:tc>
                  <a:txBody>
                    <a:bodyPr/>
                    <a:lstStyle/>
                    <a:p>
                      <a:pPr>
                        <a:lnSpc>
                          <a:spcPct val="107000"/>
                        </a:lnSpc>
                        <a:spcAft>
                          <a:spcPts val="800"/>
                        </a:spcAft>
                      </a:pPr>
                      <a:r>
                        <a:rPr lang="en-IN" sz="1400" kern="100" dirty="0">
                          <a:solidFill>
                            <a:schemeClr val="tx1"/>
                          </a:solidFill>
                          <a:effectLst/>
                          <a:latin typeface="Times New Roman" panose="02020603050405020304" pitchFamily="18" charset="0"/>
                          <a:cs typeface="Times New Roman" panose="02020603050405020304" pitchFamily="18" charset="0"/>
                        </a:rPr>
                        <a:t>Predicting the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Intention to Donate Blood among Blood Donors Using a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Decision Tree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Algorithm</a:t>
                      </a:r>
                      <a:endParaRPr lang="en-IN" sz="140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tc>
                <a:tc>
                  <a:txBody>
                    <a:bodyPr/>
                    <a:lstStyle/>
                    <a:p>
                      <a:pPr>
                        <a:lnSpc>
                          <a:spcPct val="107000"/>
                        </a:lnSpc>
                        <a:spcAft>
                          <a:spcPts val="800"/>
                        </a:spcAft>
                      </a:pPr>
                      <a:r>
                        <a:rPr lang="en-IN" sz="1400" kern="100" dirty="0">
                          <a:solidFill>
                            <a:schemeClr val="tx1"/>
                          </a:solidFill>
                          <a:effectLst/>
                          <a:latin typeface="Times New Roman" panose="02020603050405020304" pitchFamily="18" charset="0"/>
                          <a:cs typeface="Times New Roman" panose="02020603050405020304" pitchFamily="18" charset="0"/>
                        </a:rPr>
                        <a:t>Cristian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Salazar-Concha,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Patricio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Ramírez-Correa</a:t>
                      </a:r>
                      <a:endParaRPr lang="en-IN" sz="140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tc>
                <a:tc>
                  <a:txBody>
                    <a:bodyPr/>
                    <a:lstStyle/>
                    <a:p>
                      <a:pPr>
                        <a:lnSpc>
                          <a:spcPct val="107000"/>
                        </a:lnSpc>
                        <a:spcAft>
                          <a:spcPts val="800"/>
                        </a:spcAft>
                      </a:pPr>
                      <a:r>
                        <a:rPr lang="en-IN" sz="1400" kern="100" dirty="0">
                          <a:solidFill>
                            <a:schemeClr val="tx1"/>
                          </a:solidFill>
                          <a:effectLst/>
                          <a:latin typeface="Times New Roman" panose="02020603050405020304" pitchFamily="18" charset="0"/>
                          <a:cs typeface="Times New Roman" panose="02020603050405020304" pitchFamily="18" charset="0"/>
                        </a:rPr>
                        <a:t>Symmetry</a:t>
                      </a:r>
                      <a:endParaRPr lang="en-IN" sz="140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tc>
                <a:tc>
                  <a:txBody>
                    <a:bodyPr/>
                    <a:lstStyle/>
                    <a:p>
                      <a:pPr algn="ctr">
                        <a:lnSpc>
                          <a:spcPct val="107000"/>
                        </a:lnSpc>
                        <a:spcAft>
                          <a:spcPts val="800"/>
                        </a:spcAft>
                      </a:pPr>
                      <a:r>
                        <a:rPr lang="en-IN" sz="1400" kern="100" dirty="0">
                          <a:solidFill>
                            <a:schemeClr val="tx1"/>
                          </a:solidFill>
                          <a:effectLst/>
                          <a:latin typeface="Times New Roman" panose="02020603050405020304" pitchFamily="18" charset="0"/>
                          <a:cs typeface="Times New Roman" panose="02020603050405020304" pitchFamily="18" charset="0"/>
                        </a:rPr>
                        <a:t>2021</a:t>
                      </a:r>
                      <a:endParaRPr lang="en-IN" sz="140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tc>
                <a:tc>
                  <a:txBody>
                    <a:bodyPr/>
                    <a:lstStyle/>
                    <a:p>
                      <a:pPr>
                        <a:lnSpc>
                          <a:spcPct val="107000"/>
                        </a:lnSpc>
                        <a:spcAft>
                          <a:spcPts val="800"/>
                        </a:spcAft>
                      </a:pPr>
                      <a:r>
                        <a:rPr lang="en-IN" sz="1400" kern="100" dirty="0">
                          <a:solidFill>
                            <a:schemeClr val="tx1"/>
                          </a:solidFill>
                          <a:effectLst/>
                          <a:latin typeface="Times New Roman" panose="02020603050405020304" pitchFamily="18" charset="0"/>
                          <a:cs typeface="Times New Roman" panose="02020603050405020304" pitchFamily="18" charset="0"/>
                        </a:rPr>
                        <a:t>Uses decision tree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algorithm to predict blood donation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intention with high accuracy</a:t>
                      </a:r>
                      <a:endParaRPr lang="en-IN" sz="140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tc>
                <a:tc>
                  <a:txBody>
                    <a:bodyPr/>
                    <a:lstStyle/>
                    <a:p>
                      <a:pPr>
                        <a:lnSpc>
                          <a:spcPct val="107000"/>
                        </a:lnSpc>
                        <a:spcAft>
                          <a:spcPts val="800"/>
                        </a:spcAft>
                      </a:pPr>
                      <a:r>
                        <a:rPr lang="en-IN" sz="1400" kern="100" dirty="0">
                          <a:solidFill>
                            <a:schemeClr val="tx1"/>
                          </a:solidFill>
                          <a:effectLst/>
                          <a:latin typeface="Times New Roman" panose="02020603050405020304" pitchFamily="18" charset="0"/>
                          <a:cs typeface="Times New Roman" panose="02020603050405020304" pitchFamily="18" charset="0"/>
                        </a:rPr>
                        <a:t>Limited attributes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considered; based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on Chilean donor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data, which may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limit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generalizability</a:t>
                      </a:r>
                      <a:endParaRPr lang="en-IN" sz="140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tc>
                <a:extLst>
                  <a:ext uri="{0D108BD9-81ED-4DB2-BD59-A6C34878D82A}">
                    <a16:rowId xmlns:a16="http://schemas.microsoft.com/office/drawing/2014/main" val="1341126114"/>
                  </a:ext>
                </a:extLst>
              </a:tr>
              <a:tr h="1700120">
                <a:tc>
                  <a:txBody>
                    <a:bodyPr/>
                    <a:lstStyle/>
                    <a:p>
                      <a:pPr>
                        <a:lnSpc>
                          <a:spcPct val="107000"/>
                        </a:lnSpc>
                        <a:spcAft>
                          <a:spcPts val="800"/>
                        </a:spcAft>
                      </a:pPr>
                      <a:r>
                        <a:rPr lang="en-IN" sz="1400" kern="100" dirty="0">
                          <a:solidFill>
                            <a:schemeClr val="tx1"/>
                          </a:solidFill>
                          <a:effectLst/>
                          <a:latin typeface="Times New Roman" panose="02020603050405020304" pitchFamily="18" charset="0"/>
                          <a:cs typeface="Times New Roman" panose="02020603050405020304" pitchFamily="18" charset="0"/>
                        </a:rPr>
                        <a:t>Predicting donations and profiling donors in a blood collection center: a Bayesian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approach</a:t>
                      </a:r>
                      <a:endParaRPr lang="en-IN" sz="140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tc>
                <a:tc>
                  <a:txBody>
                    <a:bodyPr/>
                    <a:lstStyle/>
                    <a:p>
                      <a:pPr>
                        <a:lnSpc>
                          <a:spcPct val="107000"/>
                        </a:lnSpc>
                        <a:spcAft>
                          <a:spcPts val="800"/>
                        </a:spcAft>
                      </a:pPr>
                      <a:r>
                        <a:rPr lang="en-IN" sz="1400" kern="100" dirty="0">
                          <a:solidFill>
                            <a:schemeClr val="tx1"/>
                          </a:solidFill>
                          <a:effectLst/>
                          <a:latin typeface="Times New Roman" panose="02020603050405020304" pitchFamily="18" charset="0"/>
                          <a:cs typeface="Times New Roman" panose="02020603050405020304" pitchFamily="18" charset="0"/>
                        </a:rPr>
                        <a:t>Ilenia Epifani,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Ettore Lanzarone,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Alessandra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Guglielmi</a:t>
                      </a:r>
                      <a:endParaRPr lang="en-IN" sz="140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tc>
                <a:tc>
                  <a:txBody>
                    <a:bodyPr/>
                    <a:lstStyle/>
                    <a:p>
                      <a:pPr>
                        <a:lnSpc>
                          <a:spcPct val="107000"/>
                        </a:lnSpc>
                        <a:spcAft>
                          <a:spcPts val="800"/>
                        </a:spcAft>
                      </a:pPr>
                      <a:r>
                        <a:rPr lang="en-IN" sz="1400" kern="100" dirty="0">
                          <a:solidFill>
                            <a:schemeClr val="tx1"/>
                          </a:solidFill>
                          <a:effectLst/>
                          <a:latin typeface="Times New Roman" panose="02020603050405020304" pitchFamily="18" charset="0"/>
                          <a:cs typeface="Times New Roman" panose="02020603050405020304" pitchFamily="18" charset="0"/>
                        </a:rPr>
                        <a:t>Flexible Services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and Manufacturing Journal</a:t>
                      </a:r>
                      <a:endParaRPr lang="en-IN" sz="140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tc>
                <a:tc>
                  <a:txBody>
                    <a:bodyPr/>
                    <a:lstStyle/>
                    <a:p>
                      <a:pPr algn="ctr">
                        <a:lnSpc>
                          <a:spcPct val="107000"/>
                        </a:lnSpc>
                        <a:spcAft>
                          <a:spcPts val="800"/>
                        </a:spcAft>
                      </a:pPr>
                      <a:r>
                        <a:rPr lang="en-IN" sz="1400" kern="100" dirty="0">
                          <a:solidFill>
                            <a:schemeClr val="tx1"/>
                          </a:solidFill>
                          <a:effectLst/>
                          <a:latin typeface="Times New Roman" panose="02020603050405020304" pitchFamily="18" charset="0"/>
                          <a:cs typeface="Times New Roman" panose="02020603050405020304" pitchFamily="18" charset="0"/>
                        </a:rPr>
                        <a:t>2023</a:t>
                      </a:r>
                      <a:endParaRPr lang="en-IN" sz="140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tc>
                <a:tc>
                  <a:txBody>
                    <a:bodyPr/>
                    <a:lstStyle/>
                    <a:p>
                      <a:pPr>
                        <a:lnSpc>
                          <a:spcPct val="107000"/>
                        </a:lnSpc>
                        <a:spcAft>
                          <a:spcPts val="800"/>
                        </a:spcAft>
                      </a:pPr>
                      <a:r>
                        <a:rPr lang="en-IN" sz="1400" kern="100" dirty="0">
                          <a:solidFill>
                            <a:schemeClr val="tx1"/>
                          </a:solidFill>
                          <a:effectLst/>
                          <a:latin typeface="Times New Roman" panose="02020603050405020304" pitchFamily="18" charset="0"/>
                          <a:cs typeface="Times New Roman" panose="02020603050405020304" pitchFamily="18" charset="0"/>
                        </a:rPr>
                        <a:t>Bayesian model for predicting donation events and profiling donors, applied to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Italian blood donor data</a:t>
                      </a:r>
                      <a:endParaRPr lang="en-IN" sz="140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tc>
                <a:tc>
                  <a:txBody>
                    <a:bodyPr/>
                    <a:lstStyle/>
                    <a:p>
                      <a:pPr>
                        <a:lnSpc>
                          <a:spcPct val="107000"/>
                        </a:lnSpc>
                        <a:spcAft>
                          <a:spcPts val="800"/>
                        </a:spcAft>
                      </a:pPr>
                      <a:r>
                        <a:rPr lang="en-IN" sz="1400" kern="100" dirty="0">
                          <a:solidFill>
                            <a:schemeClr val="tx1"/>
                          </a:solidFill>
                          <a:effectLst/>
                          <a:latin typeface="Times New Roman" panose="02020603050405020304" pitchFamily="18" charset="0"/>
                          <a:cs typeface="Times New Roman" panose="02020603050405020304" pitchFamily="18" charset="0"/>
                        </a:rPr>
                        <a:t>Complexity of Bayesian approach;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specific to Milan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department's data, may not generalize broadly</a:t>
                      </a:r>
                      <a:endParaRPr lang="en-IN" sz="140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tc>
                <a:extLst>
                  <a:ext uri="{0D108BD9-81ED-4DB2-BD59-A6C34878D82A}">
                    <a16:rowId xmlns:a16="http://schemas.microsoft.com/office/drawing/2014/main" val="3246569817"/>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7">
            <a:extLst>
              <a:ext uri="{FF2B5EF4-FFF2-40B4-BE49-F238E27FC236}">
                <a16:creationId xmlns:a16="http://schemas.microsoft.com/office/drawing/2014/main" id="{13D3CB1D-BDE2-4CAD-D11D-69BCB14773BB}"/>
              </a:ext>
            </a:extLst>
          </p:cNvPr>
          <p:cNvGraphicFramePr>
            <a:graphicFrameLocks noGrp="1"/>
          </p:cNvGraphicFramePr>
          <p:nvPr>
            <p:ph idx="1"/>
            <p:extLst>
              <p:ext uri="{D42A27DB-BD31-4B8C-83A1-F6EECF244321}">
                <p14:modId xmlns:p14="http://schemas.microsoft.com/office/powerpoint/2010/main" val="3392900076"/>
              </p:ext>
            </p:extLst>
          </p:nvPr>
        </p:nvGraphicFramePr>
        <p:xfrm>
          <a:off x="179512" y="1196753"/>
          <a:ext cx="8792091" cy="4608512"/>
        </p:xfrm>
        <a:graphic>
          <a:graphicData uri="http://schemas.openxmlformats.org/drawingml/2006/table">
            <a:tbl>
              <a:tblPr firstRow="1" bandRow="1">
                <a:tableStyleId>{21E4AEA4-8DFA-4A89-87EB-49C32662AFE0}</a:tableStyleId>
              </a:tblPr>
              <a:tblGrid>
                <a:gridCol w="1605621">
                  <a:extLst>
                    <a:ext uri="{9D8B030D-6E8A-4147-A177-3AD203B41FA5}">
                      <a16:colId xmlns:a16="http://schemas.microsoft.com/office/drawing/2014/main" val="37326225"/>
                    </a:ext>
                  </a:extLst>
                </a:gridCol>
                <a:gridCol w="1325078">
                  <a:extLst>
                    <a:ext uri="{9D8B030D-6E8A-4147-A177-3AD203B41FA5}">
                      <a16:colId xmlns:a16="http://schemas.microsoft.com/office/drawing/2014/main" val="47431260"/>
                    </a:ext>
                  </a:extLst>
                </a:gridCol>
                <a:gridCol w="1465348">
                  <a:extLst>
                    <a:ext uri="{9D8B030D-6E8A-4147-A177-3AD203B41FA5}">
                      <a16:colId xmlns:a16="http://schemas.microsoft.com/office/drawing/2014/main" val="2815865716"/>
                    </a:ext>
                  </a:extLst>
                </a:gridCol>
                <a:gridCol w="1465348">
                  <a:extLst>
                    <a:ext uri="{9D8B030D-6E8A-4147-A177-3AD203B41FA5}">
                      <a16:colId xmlns:a16="http://schemas.microsoft.com/office/drawing/2014/main" val="3198142646"/>
                    </a:ext>
                  </a:extLst>
                </a:gridCol>
                <a:gridCol w="1465348">
                  <a:extLst>
                    <a:ext uri="{9D8B030D-6E8A-4147-A177-3AD203B41FA5}">
                      <a16:colId xmlns:a16="http://schemas.microsoft.com/office/drawing/2014/main" val="2386557864"/>
                    </a:ext>
                  </a:extLst>
                </a:gridCol>
                <a:gridCol w="1465348">
                  <a:extLst>
                    <a:ext uri="{9D8B030D-6E8A-4147-A177-3AD203B41FA5}">
                      <a16:colId xmlns:a16="http://schemas.microsoft.com/office/drawing/2014/main" val="2490624210"/>
                    </a:ext>
                  </a:extLst>
                </a:gridCol>
              </a:tblGrid>
              <a:tr h="364912">
                <a:tc>
                  <a:txBody>
                    <a:bodyPr/>
                    <a:lstStyle/>
                    <a:p>
                      <a:pPr marL="0" algn="ctr" defTabSz="914400" rtl="0" eaLnBrk="1" latinLnBrk="1" hangingPunct="1">
                        <a:lnSpc>
                          <a:spcPct val="107000"/>
                        </a:lnSpc>
                        <a:spcAft>
                          <a:spcPts val="800"/>
                        </a:spcAft>
                      </a:pPr>
                      <a:r>
                        <a:rPr lang="en-IN" sz="1400" kern="100" dirty="0">
                          <a:solidFill>
                            <a:schemeClr val="tx1"/>
                          </a:solidFill>
                          <a:effectLst/>
                          <a:latin typeface="Times New Roman" panose="02020603050405020304" pitchFamily="18" charset="0"/>
                          <a:ea typeface="+mn-ea"/>
                          <a:cs typeface="Times New Roman" panose="02020603050405020304" pitchFamily="18" charset="0"/>
                        </a:rPr>
                        <a:t>Title</a:t>
                      </a:r>
                    </a:p>
                  </a:txBody>
                  <a:tcPr marL="9525" marR="9525" marT="9525" marB="9525" anchor="b"/>
                </a:tc>
                <a:tc>
                  <a:txBody>
                    <a:bodyPr/>
                    <a:lstStyle/>
                    <a:p>
                      <a:pPr marL="0" algn="ctr" defTabSz="914400" rtl="0" eaLnBrk="1" latinLnBrk="1" hangingPunct="1">
                        <a:lnSpc>
                          <a:spcPct val="107000"/>
                        </a:lnSpc>
                        <a:spcAft>
                          <a:spcPts val="800"/>
                        </a:spcAft>
                      </a:pPr>
                      <a:r>
                        <a:rPr lang="en-IN" sz="1400" kern="100" dirty="0">
                          <a:solidFill>
                            <a:schemeClr val="tx1"/>
                          </a:solidFill>
                          <a:effectLst/>
                          <a:latin typeface="Times New Roman" panose="02020603050405020304" pitchFamily="18" charset="0"/>
                          <a:ea typeface="+mn-ea"/>
                          <a:cs typeface="Times New Roman" panose="02020603050405020304" pitchFamily="18" charset="0"/>
                        </a:rPr>
                        <a:t>Authors</a:t>
                      </a:r>
                    </a:p>
                  </a:txBody>
                  <a:tcPr marL="9525" marR="9525" marT="9525" marB="9525" anchor="b"/>
                </a:tc>
                <a:tc>
                  <a:txBody>
                    <a:bodyPr/>
                    <a:lstStyle/>
                    <a:p>
                      <a:pPr marL="0" algn="ctr" defTabSz="914400" rtl="0" eaLnBrk="1" latinLnBrk="1" hangingPunct="1">
                        <a:lnSpc>
                          <a:spcPct val="107000"/>
                        </a:lnSpc>
                        <a:spcAft>
                          <a:spcPts val="800"/>
                        </a:spcAft>
                      </a:pPr>
                      <a:r>
                        <a:rPr lang="en-IN" sz="1400" kern="100" dirty="0">
                          <a:solidFill>
                            <a:schemeClr val="tx1"/>
                          </a:solidFill>
                          <a:effectLst/>
                          <a:latin typeface="Times New Roman" panose="02020603050405020304" pitchFamily="18" charset="0"/>
                          <a:ea typeface="+mn-ea"/>
                          <a:cs typeface="Times New Roman" panose="02020603050405020304" pitchFamily="18" charset="0"/>
                        </a:rPr>
                        <a:t>Journal</a:t>
                      </a:r>
                    </a:p>
                  </a:txBody>
                  <a:tcPr marL="9525" marR="9525" marT="9525" marB="9525" anchor="b"/>
                </a:tc>
                <a:tc>
                  <a:txBody>
                    <a:bodyPr/>
                    <a:lstStyle/>
                    <a:p>
                      <a:pPr marL="0" algn="ctr" defTabSz="914400" rtl="0" eaLnBrk="1" latinLnBrk="1" hangingPunct="1">
                        <a:lnSpc>
                          <a:spcPct val="107000"/>
                        </a:lnSpc>
                        <a:spcAft>
                          <a:spcPts val="800"/>
                        </a:spcAft>
                      </a:pPr>
                      <a:r>
                        <a:rPr lang="en-IN" sz="1400" kern="100" dirty="0">
                          <a:solidFill>
                            <a:schemeClr val="tx1"/>
                          </a:solidFill>
                          <a:effectLst/>
                          <a:latin typeface="Times New Roman" panose="02020603050405020304" pitchFamily="18" charset="0"/>
                          <a:ea typeface="+mn-ea"/>
                          <a:cs typeface="Times New Roman" panose="02020603050405020304" pitchFamily="18" charset="0"/>
                        </a:rPr>
                        <a:t>Year Published</a:t>
                      </a:r>
                    </a:p>
                  </a:txBody>
                  <a:tcPr marL="9525" marR="9525" marT="9525" marB="9525" anchor="b"/>
                </a:tc>
                <a:tc>
                  <a:txBody>
                    <a:bodyPr/>
                    <a:lstStyle/>
                    <a:p>
                      <a:pPr marL="0" algn="ctr" defTabSz="914400" rtl="0" eaLnBrk="1" latinLnBrk="1" hangingPunct="1">
                        <a:lnSpc>
                          <a:spcPct val="107000"/>
                        </a:lnSpc>
                        <a:spcAft>
                          <a:spcPts val="800"/>
                        </a:spcAft>
                      </a:pPr>
                      <a:r>
                        <a:rPr lang="en-IN" sz="1400" kern="100" dirty="0">
                          <a:solidFill>
                            <a:schemeClr val="tx1"/>
                          </a:solidFill>
                          <a:effectLst/>
                          <a:latin typeface="Times New Roman" panose="02020603050405020304" pitchFamily="18" charset="0"/>
                          <a:ea typeface="+mn-ea"/>
                          <a:cs typeface="Times New Roman" panose="02020603050405020304" pitchFamily="18" charset="0"/>
                        </a:rPr>
                        <a:t>Contributions</a:t>
                      </a:r>
                    </a:p>
                  </a:txBody>
                  <a:tcPr marL="9525" marR="9525" marT="9525" marB="9525" anchor="b"/>
                </a:tc>
                <a:tc>
                  <a:txBody>
                    <a:bodyPr/>
                    <a:lstStyle/>
                    <a:p>
                      <a:pPr marL="0" algn="ctr" defTabSz="914400" rtl="0" eaLnBrk="1" latinLnBrk="1" hangingPunct="1">
                        <a:lnSpc>
                          <a:spcPct val="107000"/>
                        </a:lnSpc>
                        <a:spcAft>
                          <a:spcPts val="800"/>
                        </a:spcAft>
                      </a:pPr>
                      <a:r>
                        <a:rPr lang="en-IN" sz="1400" kern="100" dirty="0">
                          <a:solidFill>
                            <a:schemeClr val="tx1"/>
                          </a:solidFill>
                          <a:effectLst/>
                          <a:latin typeface="Times New Roman" panose="02020603050405020304" pitchFamily="18" charset="0"/>
                          <a:ea typeface="+mn-ea"/>
                          <a:cs typeface="Times New Roman" panose="02020603050405020304" pitchFamily="18" charset="0"/>
                        </a:rPr>
                        <a:t>Limitations</a:t>
                      </a:r>
                    </a:p>
                  </a:txBody>
                  <a:tcPr marL="9525" marR="9525" marT="9525" marB="9525" anchor="b"/>
                </a:tc>
                <a:extLst>
                  <a:ext uri="{0D108BD9-81ED-4DB2-BD59-A6C34878D82A}">
                    <a16:rowId xmlns:a16="http://schemas.microsoft.com/office/drawing/2014/main" val="2633253877"/>
                  </a:ext>
                </a:extLst>
              </a:tr>
              <a:tr h="2121800">
                <a:tc>
                  <a:txBody>
                    <a:bodyPr/>
                    <a:lstStyle/>
                    <a:p>
                      <a:pPr marL="0" algn="l" defTabSz="914400" rtl="0" eaLnBrk="1" latinLnBrk="1" hangingPunct="1">
                        <a:lnSpc>
                          <a:spcPct val="107000"/>
                        </a:lnSpc>
                        <a:spcAft>
                          <a:spcPts val="800"/>
                        </a:spcAft>
                      </a:pPr>
                      <a:r>
                        <a:rPr lang="en-IN" sz="1400" kern="100" dirty="0">
                          <a:solidFill>
                            <a:schemeClr val="tx1"/>
                          </a:solidFill>
                          <a:effectLst/>
                          <a:latin typeface="Times New Roman" panose="02020603050405020304" pitchFamily="18" charset="0"/>
                          <a:ea typeface="+mn-ea"/>
                          <a:cs typeface="Times New Roman" panose="02020603050405020304" pitchFamily="18" charset="0"/>
                        </a:rPr>
                        <a:t>Blood Donor Arrival Forecasting Using </a:t>
                      </a:r>
                      <a:br>
                        <a:rPr lang="en-IN" sz="1400" kern="100" dirty="0">
                          <a:solidFill>
                            <a:schemeClr val="tx1"/>
                          </a:solidFill>
                          <a:effectLst/>
                          <a:latin typeface="Times New Roman" panose="02020603050405020304" pitchFamily="18" charset="0"/>
                          <a:ea typeface="+mn-ea"/>
                          <a:cs typeface="Times New Roman" panose="02020603050405020304" pitchFamily="18" charset="0"/>
                        </a:rPr>
                      </a:br>
                      <a:r>
                        <a:rPr lang="en-IN" sz="1400" kern="100" dirty="0">
                          <a:solidFill>
                            <a:schemeClr val="tx1"/>
                          </a:solidFill>
                          <a:effectLst/>
                          <a:latin typeface="Times New Roman" panose="02020603050405020304" pitchFamily="18" charset="0"/>
                          <a:ea typeface="+mn-ea"/>
                          <a:cs typeface="Times New Roman" panose="02020603050405020304" pitchFamily="18" charset="0"/>
                        </a:rPr>
                        <a:t>Regression Model </a:t>
                      </a:r>
                      <a:br>
                        <a:rPr lang="en-IN" sz="1400" kern="100" dirty="0">
                          <a:solidFill>
                            <a:schemeClr val="tx1"/>
                          </a:solidFill>
                          <a:effectLst/>
                          <a:latin typeface="Times New Roman" panose="02020603050405020304" pitchFamily="18" charset="0"/>
                          <a:ea typeface="+mn-ea"/>
                          <a:cs typeface="Times New Roman" panose="02020603050405020304" pitchFamily="18" charset="0"/>
                        </a:rPr>
                      </a:br>
                      <a:r>
                        <a:rPr lang="en-IN" sz="1400" kern="100" dirty="0">
                          <a:solidFill>
                            <a:schemeClr val="tx1"/>
                          </a:solidFill>
                          <a:effectLst/>
                          <a:latin typeface="Times New Roman" panose="02020603050405020304" pitchFamily="18" charset="0"/>
                          <a:ea typeface="+mn-ea"/>
                          <a:cs typeface="Times New Roman" panose="02020603050405020304" pitchFamily="18" charset="0"/>
                        </a:rPr>
                        <a:t>and Analysis of </a:t>
                      </a:r>
                      <a:br>
                        <a:rPr lang="en-IN" sz="1400" kern="100" dirty="0">
                          <a:solidFill>
                            <a:schemeClr val="tx1"/>
                          </a:solidFill>
                          <a:effectLst/>
                          <a:latin typeface="Times New Roman" panose="02020603050405020304" pitchFamily="18" charset="0"/>
                          <a:ea typeface="+mn-ea"/>
                          <a:cs typeface="Times New Roman" panose="02020603050405020304" pitchFamily="18" charset="0"/>
                        </a:rPr>
                      </a:br>
                      <a:r>
                        <a:rPr lang="en-IN" sz="1400" kern="100" dirty="0">
                          <a:solidFill>
                            <a:schemeClr val="tx1"/>
                          </a:solidFill>
                          <a:effectLst/>
                          <a:latin typeface="Times New Roman" panose="02020603050405020304" pitchFamily="18" charset="0"/>
                          <a:ea typeface="+mn-ea"/>
                          <a:cs typeface="Times New Roman" panose="02020603050405020304" pitchFamily="18" charset="0"/>
                        </a:rPr>
                        <a:t>Donor Behavioural </a:t>
                      </a:r>
                      <a:br>
                        <a:rPr lang="en-IN" sz="1400" kern="100" dirty="0">
                          <a:solidFill>
                            <a:schemeClr val="tx1"/>
                          </a:solidFill>
                          <a:effectLst/>
                          <a:latin typeface="Times New Roman" panose="02020603050405020304" pitchFamily="18" charset="0"/>
                          <a:ea typeface="+mn-ea"/>
                          <a:cs typeface="Times New Roman" panose="02020603050405020304" pitchFamily="18" charset="0"/>
                        </a:rPr>
                      </a:br>
                      <a:r>
                        <a:rPr lang="en-IN" sz="1400" kern="100" dirty="0">
                          <a:solidFill>
                            <a:schemeClr val="tx1"/>
                          </a:solidFill>
                          <a:effectLst/>
                          <a:latin typeface="Times New Roman" panose="02020603050405020304" pitchFamily="18" charset="0"/>
                          <a:ea typeface="+mn-ea"/>
                          <a:cs typeface="Times New Roman" panose="02020603050405020304" pitchFamily="18" charset="0"/>
                        </a:rPr>
                        <a:t>Pattern</a:t>
                      </a:r>
                    </a:p>
                  </a:txBody>
                  <a:tcPr marL="9525" marR="9525" marT="9525" marB="9525"/>
                </a:tc>
                <a:tc>
                  <a:txBody>
                    <a:bodyPr/>
                    <a:lstStyle/>
                    <a:p>
                      <a:pPr marL="0" algn="l" defTabSz="914400" rtl="0" eaLnBrk="1" latinLnBrk="1" hangingPunct="1">
                        <a:lnSpc>
                          <a:spcPct val="107000"/>
                        </a:lnSpc>
                        <a:spcAft>
                          <a:spcPts val="800"/>
                        </a:spcAft>
                      </a:pPr>
                      <a:r>
                        <a:rPr lang="en-IN" sz="1400" kern="100" dirty="0">
                          <a:solidFill>
                            <a:schemeClr val="tx1"/>
                          </a:solidFill>
                          <a:effectLst/>
                          <a:latin typeface="Times New Roman" panose="02020603050405020304" pitchFamily="18" charset="0"/>
                          <a:ea typeface="+mn-ea"/>
                          <a:cs typeface="Times New Roman" panose="02020603050405020304" pitchFamily="18" charset="0"/>
                        </a:rPr>
                        <a:t>Towsif Ahamed, Md. Nazrul Islam, S. M. Taslim </a:t>
                      </a:r>
                      <a:br>
                        <a:rPr lang="en-IN" sz="1400" kern="100" dirty="0">
                          <a:solidFill>
                            <a:schemeClr val="tx1"/>
                          </a:solidFill>
                          <a:effectLst/>
                          <a:latin typeface="Times New Roman" panose="02020603050405020304" pitchFamily="18" charset="0"/>
                          <a:ea typeface="+mn-ea"/>
                          <a:cs typeface="Times New Roman" panose="02020603050405020304" pitchFamily="18" charset="0"/>
                        </a:rPr>
                      </a:br>
                      <a:r>
                        <a:rPr lang="en-IN" sz="1400" kern="100" dirty="0">
                          <a:solidFill>
                            <a:schemeClr val="tx1"/>
                          </a:solidFill>
                          <a:effectLst/>
                          <a:latin typeface="Times New Roman" panose="02020603050405020304" pitchFamily="18" charset="0"/>
                          <a:ea typeface="+mn-ea"/>
                          <a:cs typeface="Times New Roman" panose="02020603050405020304" pitchFamily="18" charset="0"/>
                        </a:rPr>
                        <a:t>Uddin Raju, M. M. A. Hashem</a:t>
                      </a:r>
                    </a:p>
                  </a:txBody>
                  <a:tcPr marL="9525" marR="9525" marT="9525" marB="9525"/>
                </a:tc>
                <a:tc>
                  <a:txBody>
                    <a:bodyPr/>
                    <a:lstStyle/>
                    <a:p>
                      <a:pPr marL="0" algn="l" defTabSz="914400" rtl="0" eaLnBrk="1" latinLnBrk="1" hangingPunct="1">
                        <a:lnSpc>
                          <a:spcPct val="107000"/>
                        </a:lnSpc>
                        <a:spcAft>
                          <a:spcPts val="800"/>
                        </a:spcAft>
                      </a:pPr>
                      <a:r>
                        <a:rPr lang="en-IN" sz="1400" kern="100" dirty="0">
                          <a:solidFill>
                            <a:schemeClr val="tx1"/>
                          </a:solidFill>
                          <a:effectLst/>
                          <a:latin typeface="Times New Roman" panose="02020603050405020304" pitchFamily="18" charset="0"/>
                          <a:ea typeface="+mn-ea"/>
                          <a:cs typeface="Times New Roman" panose="02020603050405020304" pitchFamily="18" charset="0"/>
                        </a:rPr>
                        <a:t>2022 25th International Conference on Computer and </a:t>
                      </a:r>
                      <a:br>
                        <a:rPr lang="en-IN" sz="1400" kern="100" dirty="0">
                          <a:solidFill>
                            <a:schemeClr val="tx1"/>
                          </a:solidFill>
                          <a:effectLst/>
                          <a:latin typeface="Times New Roman" panose="02020603050405020304" pitchFamily="18" charset="0"/>
                          <a:ea typeface="+mn-ea"/>
                          <a:cs typeface="Times New Roman" panose="02020603050405020304" pitchFamily="18" charset="0"/>
                        </a:rPr>
                      </a:br>
                      <a:r>
                        <a:rPr lang="en-IN" sz="1400" kern="100" dirty="0">
                          <a:solidFill>
                            <a:schemeClr val="tx1"/>
                          </a:solidFill>
                          <a:effectLst/>
                          <a:latin typeface="Times New Roman" panose="02020603050405020304" pitchFamily="18" charset="0"/>
                          <a:ea typeface="+mn-ea"/>
                          <a:cs typeface="Times New Roman" panose="02020603050405020304" pitchFamily="18" charset="0"/>
                        </a:rPr>
                        <a:t>Information </a:t>
                      </a:r>
                      <a:br>
                        <a:rPr lang="en-IN" sz="1400" kern="100" dirty="0">
                          <a:solidFill>
                            <a:schemeClr val="tx1"/>
                          </a:solidFill>
                          <a:effectLst/>
                          <a:latin typeface="Times New Roman" panose="02020603050405020304" pitchFamily="18" charset="0"/>
                          <a:ea typeface="+mn-ea"/>
                          <a:cs typeface="Times New Roman" panose="02020603050405020304" pitchFamily="18" charset="0"/>
                        </a:rPr>
                      </a:br>
                      <a:r>
                        <a:rPr lang="en-IN" sz="1400" kern="100" dirty="0">
                          <a:solidFill>
                            <a:schemeClr val="tx1"/>
                          </a:solidFill>
                          <a:effectLst/>
                          <a:latin typeface="Times New Roman" panose="02020603050405020304" pitchFamily="18" charset="0"/>
                          <a:ea typeface="+mn-ea"/>
                          <a:cs typeface="Times New Roman" panose="02020603050405020304" pitchFamily="18" charset="0"/>
                        </a:rPr>
                        <a:t>Technology </a:t>
                      </a:r>
                      <a:br>
                        <a:rPr lang="en-IN" sz="1400" kern="100" dirty="0">
                          <a:solidFill>
                            <a:schemeClr val="tx1"/>
                          </a:solidFill>
                          <a:effectLst/>
                          <a:latin typeface="Times New Roman" panose="02020603050405020304" pitchFamily="18" charset="0"/>
                          <a:ea typeface="+mn-ea"/>
                          <a:cs typeface="Times New Roman" panose="02020603050405020304" pitchFamily="18" charset="0"/>
                        </a:rPr>
                      </a:br>
                      <a:r>
                        <a:rPr lang="en-IN" sz="1400" kern="100" dirty="0">
                          <a:solidFill>
                            <a:schemeClr val="tx1"/>
                          </a:solidFill>
                          <a:effectLst/>
                          <a:latin typeface="Times New Roman" panose="02020603050405020304" pitchFamily="18" charset="0"/>
                          <a:ea typeface="+mn-ea"/>
                          <a:cs typeface="Times New Roman" panose="02020603050405020304" pitchFamily="18" charset="0"/>
                        </a:rPr>
                        <a:t>(ICCIT)</a:t>
                      </a:r>
                    </a:p>
                  </a:txBody>
                  <a:tcPr marL="9525" marR="9525" marT="9525" marB="9525"/>
                </a:tc>
                <a:tc>
                  <a:txBody>
                    <a:bodyPr/>
                    <a:lstStyle/>
                    <a:p>
                      <a:pPr marL="0" algn="ctr" defTabSz="914400" rtl="0" eaLnBrk="1" latinLnBrk="1" hangingPunct="1">
                        <a:lnSpc>
                          <a:spcPct val="150000"/>
                        </a:lnSpc>
                        <a:spcAft>
                          <a:spcPts val="800"/>
                        </a:spcAft>
                      </a:pPr>
                      <a:r>
                        <a:rPr lang="en-IN" sz="1400" kern="100" dirty="0">
                          <a:solidFill>
                            <a:schemeClr val="tx1"/>
                          </a:solidFill>
                          <a:effectLst/>
                          <a:latin typeface="Times New Roman" panose="02020603050405020304" pitchFamily="18" charset="0"/>
                          <a:ea typeface="+mn-ea"/>
                          <a:cs typeface="Times New Roman" panose="02020603050405020304" pitchFamily="18" charset="0"/>
                        </a:rPr>
                        <a:t>2022</a:t>
                      </a:r>
                    </a:p>
                  </a:txBody>
                  <a:tcPr marL="9525" marR="9525" marT="9525" marB="9525"/>
                </a:tc>
                <a:tc>
                  <a:txBody>
                    <a:bodyPr/>
                    <a:lstStyle/>
                    <a:p>
                      <a:pPr marL="0" algn="l" defTabSz="914400" rtl="0" eaLnBrk="1" latinLnBrk="1" hangingPunct="1">
                        <a:lnSpc>
                          <a:spcPct val="107000"/>
                        </a:lnSpc>
                        <a:spcAft>
                          <a:spcPts val="800"/>
                        </a:spcAft>
                      </a:pPr>
                      <a:r>
                        <a:rPr lang="en-IN" sz="1400" kern="100" dirty="0">
                          <a:solidFill>
                            <a:schemeClr val="tx1"/>
                          </a:solidFill>
                          <a:effectLst/>
                          <a:latin typeface="Times New Roman" panose="02020603050405020304" pitchFamily="18" charset="0"/>
                          <a:ea typeface="+mn-ea"/>
                          <a:cs typeface="Times New Roman" panose="02020603050405020304" pitchFamily="18" charset="0"/>
                        </a:rPr>
                        <a:t>Logistic regression and decision-tree </a:t>
                      </a:r>
                      <a:br>
                        <a:rPr lang="en-IN" sz="1400" kern="100" dirty="0">
                          <a:solidFill>
                            <a:schemeClr val="tx1"/>
                          </a:solidFill>
                          <a:effectLst/>
                          <a:latin typeface="Times New Roman" panose="02020603050405020304" pitchFamily="18" charset="0"/>
                          <a:ea typeface="+mn-ea"/>
                          <a:cs typeface="Times New Roman" panose="02020603050405020304" pitchFamily="18" charset="0"/>
                        </a:rPr>
                      </a:br>
                      <a:r>
                        <a:rPr lang="en-IN" sz="1400" kern="100" dirty="0">
                          <a:solidFill>
                            <a:schemeClr val="tx1"/>
                          </a:solidFill>
                          <a:effectLst/>
                          <a:latin typeface="Times New Roman" panose="02020603050405020304" pitchFamily="18" charset="0"/>
                          <a:ea typeface="+mn-ea"/>
                          <a:cs typeface="Times New Roman" panose="02020603050405020304" pitchFamily="18" charset="0"/>
                        </a:rPr>
                        <a:t>methods to forecast successful </a:t>
                      </a:r>
                      <a:br>
                        <a:rPr lang="en-IN" sz="1400" kern="100" dirty="0">
                          <a:solidFill>
                            <a:schemeClr val="tx1"/>
                          </a:solidFill>
                          <a:effectLst/>
                          <a:latin typeface="Times New Roman" panose="02020603050405020304" pitchFamily="18" charset="0"/>
                          <a:ea typeface="+mn-ea"/>
                          <a:cs typeface="Times New Roman" panose="02020603050405020304" pitchFamily="18" charset="0"/>
                        </a:rPr>
                      </a:br>
                      <a:r>
                        <a:rPr lang="en-IN" sz="1400" kern="100" dirty="0">
                          <a:solidFill>
                            <a:schemeClr val="tx1"/>
                          </a:solidFill>
                          <a:effectLst/>
                          <a:latin typeface="Times New Roman" panose="02020603050405020304" pitchFamily="18" charset="0"/>
                          <a:ea typeface="+mn-ea"/>
                          <a:cs typeface="Times New Roman" panose="02020603050405020304" pitchFamily="18" charset="0"/>
                        </a:rPr>
                        <a:t>donations</a:t>
                      </a:r>
                    </a:p>
                  </a:txBody>
                  <a:tcPr marL="9525" marR="9525" marT="9525" marB="9525"/>
                </a:tc>
                <a:tc>
                  <a:txBody>
                    <a:bodyPr/>
                    <a:lstStyle/>
                    <a:p>
                      <a:pPr marL="0" algn="l" defTabSz="914400" rtl="0" eaLnBrk="1" latinLnBrk="1" hangingPunct="1">
                        <a:lnSpc>
                          <a:spcPct val="107000"/>
                        </a:lnSpc>
                        <a:spcAft>
                          <a:spcPts val="800"/>
                        </a:spcAft>
                      </a:pPr>
                      <a:r>
                        <a:rPr lang="en-IN" sz="1400" kern="100" dirty="0">
                          <a:solidFill>
                            <a:schemeClr val="tx1"/>
                          </a:solidFill>
                          <a:effectLst/>
                          <a:latin typeface="Times New Roman" panose="02020603050405020304" pitchFamily="18" charset="0"/>
                          <a:ea typeface="+mn-ea"/>
                          <a:cs typeface="Times New Roman" panose="02020603050405020304" pitchFamily="18" charset="0"/>
                        </a:rPr>
                        <a:t>Focus on </a:t>
                      </a:r>
                      <a:br>
                        <a:rPr lang="en-IN" sz="1400" kern="100" dirty="0">
                          <a:solidFill>
                            <a:schemeClr val="tx1"/>
                          </a:solidFill>
                          <a:effectLst/>
                          <a:latin typeface="Times New Roman" panose="02020603050405020304" pitchFamily="18" charset="0"/>
                          <a:ea typeface="+mn-ea"/>
                          <a:cs typeface="Times New Roman" panose="02020603050405020304" pitchFamily="18" charset="0"/>
                        </a:rPr>
                      </a:br>
                      <a:r>
                        <a:rPr lang="en-IN" sz="1400" kern="100" dirty="0">
                          <a:solidFill>
                            <a:schemeClr val="tx1"/>
                          </a:solidFill>
                          <a:effectLst/>
                          <a:latin typeface="Times New Roman" panose="02020603050405020304" pitchFamily="18" charset="0"/>
                          <a:ea typeface="+mn-ea"/>
                          <a:cs typeface="Times New Roman" panose="02020603050405020304" pitchFamily="18" charset="0"/>
                        </a:rPr>
                        <a:t>OneBlood’s dataset; may have </a:t>
                      </a:r>
                      <a:br>
                        <a:rPr lang="en-IN" sz="1400" kern="100" dirty="0">
                          <a:solidFill>
                            <a:schemeClr val="tx1"/>
                          </a:solidFill>
                          <a:effectLst/>
                          <a:latin typeface="Times New Roman" panose="02020603050405020304" pitchFamily="18" charset="0"/>
                          <a:ea typeface="+mn-ea"/>
                          <a:cs typeface="Times New Roman" panose="02020603050405020304" pitchFamily="18" charset="0"/>
                        </a:rPr>
                      </a:br>
                      <a:r>
                        <a:rPr lang="en-IN" sz="1400" kern="100" dirty="0">
                          <a:solidFill>
                            <a:schemeClr val="tx1"/>
                          </a:solidFill>
                          <a:effectLst/>
                          <a:latin typeface="Times New Roman" panose="02020603050405020304" pitchFamily="18" charset="0"/>
                          <a:ea typeface="+mn-ea"/>
                          <a:cs typeface="Times New Roman" panose="02020603050405020304" pitchFamily="18" charset="0"/>
                        </a:rPr>
                        <a:t>limitations in other contexts; primary </a:t>
                      </a:r>
                      <a:br>
                        <a:rPr lang="en-IN" sz="1400" kern="100" dirty="0">
                          <a:solidFill>
                            <a:schemeClr val="tx1"/>
                          </a:solidFill>
                          <a:effectLst/>
                          <a:latin typeface="Times New Roman" panose="02020603050405020304" pitchFamily="18" charset="0"/>
                          <a:ea typeface="+mn-ea"/>
                          <a:cs typeface="Times New Roman" panose="02020603050405020304" pitchFamily="18" charset="0"/>
                        </a:rPr>
                      </a:br>
                      <a:r>
                        <a:rPr lang="en-IN" sz="1400" kern="100" dirty="0">
                          <a:solidFill>
                            <a:schemeClr val="tx1"/>
                          </a:solidFill>
                          <a:effectLst/>
                          <a:latin typeface="Times New Roman" panose="02020603050405020304" pitchFamily="18" charset="0"/>
                          <a:ea typeface="+mn-ea"/>
                          <a:cs typeface="Times New Roman" panose="02020603050405020304" pitchFamily="18" charset="0"/>
                        </a:rPr>
                        <a:t>focus on behavioral patterns</a:t>
                      </a:r>
                    </a:p>
                  </a:txBody>
                  <a:tcPr marL="9525" marR="9525" marT="9525" marB="9525"/>
                </a:tc>
                <a:extLst>
                  <a:ext uri="{0D108BD9-81ED-4DB2-BD59-A6C34878D82A}">
                    <a16:rowId xmlns:a16="http://schemas.microsoft.com/office/drawing/2014/main" val="3240800977"/>
                  </a:ext>
                </a:extLst>
              </a:tr>
              <a:tr h="2121800">
                <a:tc>
                  <a:txBody>
                    <a:bodyPr/>
                    <a:lstStyle/>
                    <a:p>
                      <a:pPr marL="0" algn="l" defTabSz="914400" rtl="0" eaLnBrk="1" latinLnBrk="1" hangingPunct="1">
                        <a:lnSpc>
                          <a:spcPct val="107000"/>
                        </a:lnSpc>
                        <a:spcAft>
                          <a:spcPts val="800"/>
                        </a:spcAft>
                      </a:pPr>
                      <a:r>
                        <a:rPr lang="en-IN" sz="1400" kern="100" dirty="0">
                          <a:solidFill>
                            <a:schemeClr val="tx1"/>
                          </a:solidFill>
                          <a:effectLst/>
                          <a:latin typeface="Times New Roman" panose="02020603050405020304" pitchFamily="18" charset="0"/>
                          <a:ea typeface="+mn-ea"/>
                          <a:cs typeface="Times New Roman" panose="02020603050405020304" pitchFamily="18" charset="0"/>
                        </a:rPr>
                        <a:t>Blood Donation </a:t>
                      </a:r>
                      <a:br>
                        <a:rPr lang="en-IN" sz="1400" kern="100" dirty="0">
                          <a:solidFill>
                            <a:schemeClr val="tx1"/>
                          </a:solidFill>
                          <a:effectLst/>
                          <a:latin typeface="Times New Roman" panose="02020603050405020304" pitchFamily="18" charset="0"/>
                          <a:ea typeface="+mn-ea"/>
                          <a:cs typeface="Times New Roman" panose="02020603050405020304" pitchFamily="18" charset="0"/>
                        </a:rPr>
                      </a:br>
                      <a:r>
                        <a:rPr lang="en-IN" sz="1400" kern="100" dirty="0">
                          <a:solidFill>
                            <a:schemeClr val="tx1"/>
                          </a:solidFill>
                          <a:effectLst/>
                          <a:latin typeface="Times New Roman" panose="02020603050405020304" pitchFamily="18" charset="0"/>
                          <a:ea typeface="+mn-ea"/>
                          <a:cs typeface="Times New Roman" panose="02020603050405020304" pitchFamily="18" charset="0"/>
                        </a:rPr>
                        <a:t>Prediction System </a:t>
                      </a:r>
                      <a:br>
                        <a:rPr lang="en-IN" sz="1400" kern="100" dirty="0">
                          <a:solidFill>
                            <a:schemeClr val="tx1"/>
                          </a:solidFill>
                          <a:effectLst/>
                          <a:latin typeface="Times New Roman" panose="02020603050405020304" pitchFamily="18" charset="0"/>
                          <a:ea typeface="+mn-ea"/>
                          <a:cs typeface="Times New Roman" panose="02020603050405020304" pitchFamily="18" charset="0"/>
                        </a:rPr>
                      </a:br>
                      <a:r>
                        <a:rPr lang="en-IN" sz="1400" kern="100" dirty="0">
                          <a:solidFill>
                            <a:schemeClr val="tx1"/>
                          </a:solidFill>
                          <a:effectLst/>
                          <a:latin typeface="Times New Roman" panose="02020603050405020304" pitchFamily="18" charset="0"/>
                          <a:ea typeface="+mn-ea"/>
                          <a:cs typeface="Times New Roman" panose="02020603050405020304" pitchFamily="18" charset="0"/>
                        </a:rPr>
                        <a:t>Using Machine </a:t>
                      </a:r>
                      <a:br>
                        <a:rPr lang="en-IN" sz="1400" kern="100" dirty="0">
                          <a:solidFill>
                            <a:schemeClr val="tx1"/>
                          </a:solidFill>
                          <a:effectLst/>
                          <a:latin typeface="Times New Roman" panose="02020603050405020304" pitchFamily="18" charset="0"/>
                          <a:ea typeface="+mn-ea"/>
                          <a:cs typeface="Times New Roman" panose="02020603050405020304" pitchFamily="18" charset="0"/>
                        </a:rPr>
                      </a:br>
                      <a:r>
                        <a:rPr lang="en-IN" sz="1400" kern="100" dirty="0">
                          <a:solidFill>
                            <a:schemeClr val="tx1"/>
                          </a:solidFill>
                          <a:effectLst/>
                          <a:latin typeface="Times New Roman" panose="02020603050405020304" pitchFamily="18" charset="0"/>
                          <a:ea typeface="+mn-ea"/>
                          <a:cs typeface="Times New Roman" panose="02020603050405020304" pitchFamily="18" charset="0"/>
                        </a:rPr>
                        <a:t>Learning </a:t>
                      </a:r>
                      <a:br>
                        <a:rPr lang="en-IN" sz="1400" kern="100" dirty="0">
                          <a:solidFill>
                            <a:schemeClr val="tx1"/>
                          </a:solidFill>
                          <a:effectLst/>
                          <a:latin typeface="Times New Roman" panose="02020603050405020304" pitchFamily="18" charset="0"/>
                          <a:ea typeface="+mn-ea"/>
                          <a:cs typeface="Times New Roman" panose="02020603050405020304" pitchFamily="18" charset="0"/>
                        </a:rPr>
                      </a:br>
                      <a:r>
                        <a:rPr lang="en-IN" sz="1400" kern="100" dirty="0">
                          <a:solidFill>
                            <a:schemeClr val="tx1"/>
                          </a:solidFill>
                          <a:effectLst/>
                          <a:latin typeface="Times New Roman" panose="02020603050405020304" pitchFamily="18" charset="0"/>
                          <a:ea typeface="+mn-ea"/>
                          <a:cs typeface="Times New Roman" panose="02020603050405020304" pitchFamily="18" charset="0"/>
                        </a:rPr>
                        <a:t>Techniques</a:t>
                      </a:r>
                    </a:p>
                  </a:txBody>
                  <a:tcPr marL="9525" marR="9525" marT="9525" marB="9525"/>
                </a:tc>
                <a:tc>
                  <a:txBody>
                    <a:bodyPr/>
                    <a:lstStyle/>
                    <a:p>
                      <a:pPr marL="0" algn="l" defTabSz="914400" rtl="0" eaLnBrk="1" latinLnBrk="1" hangingPunct="1">
                        <a:lnSpc>
                          <a:spcPct val="107000"/>
                        </a:lnSpc>
                        <a:spcAft>
                          <a:spcPts val="800"/>
                        </a:spcAft>
                      </a:pPr>
                      <a:r>
                        <a:rPr lang="en-IN" sz="1400" kern="100" dirty="0">
                          <a:solidFill>
                            <a:schemeClr val="tx1"/>
                          </a:solidFill>
                          <a:effectLst/>
                          <a:latin typeface="Times New Roman" panose="02020603050405020304" pitchFamily="18" charset="0"/>
                          <a:ea typeface="+mn-ea"/>
                          <a:cs typeface="Times New Roman" panose="02020603050405020304" pitchFamily="18" charset="0"/>
                        </a:rPr>
                        <a:t>Pooja Selvaraj, </a:t>
                      </a:r>
                      <a:br>
                        <a:rPr lang="en-IN" sz="1400" kern="100" dirty="0">
                          <a:solidFill>
                            <a:schemeClr val="tx1"/>
                          </a:solidFill>
                          <a:effectLst/>
                          <a:latin typeface="Times New Roman" panose="02020603050405020304" pitchFamily="18" charset="0"/>
                          <a:ea typeface="+mn-ea"/>
                          <a:cs typeface="Times New Roman" panose="02020603050405020304" pitchFamily="18" charset="0"/>
                        </a:rPr>
                      </a:br>
                      <a:r>
                        <a:rPr lang="en-IN" sz="1400" kern="100" dirty="0">
                          <a:solidFill>
                            <a:schemeClr val="tx1"/>
                          </a:solidFill>
                          <a:effectLst/>
                          <a:latin typeface="Times New Roman" panose="02020603050405020304" pitchFamily="18" charset="0"/>
                          <a:ea typeface="+mn-ea"/>
                          <a:cs typeface="Times New Roman" panose="02020603050405020304" pitchFamily="18" charset="0"/>
                        </a:rPr>
                        <a:t>Aiman Sarin, B. </a:t>
                      </a:r>
                      <a:br>
                        <a:rPr lang="en-IN" sz="1400" kern="100" dirty="0">
                          <a:solidFill>
                            <a:schemeClr val="tx1"/>
                          </a:solidFill>
                          <a:effectLst/>
                          <a:latin typeface="Times New Roman" panose="02020603050405020304" pitchFamily="18" charset="0"/>
                          <a:ea typeface="+mn-ea"/>
                          <a:cs typeface="Times New Roman" panose="02020603050405020304" pitchFamily="18" charset="0"/>
                        </a:rPr>
                      </a:br>
                      <a:r>
                        <a:rPr lang="en-IN" sz="1400" kern="100" dirty="0">
                          <a:solidFill>
                            <a:schemeClr val="tx1"/>
                          </a:solidFill>
                          <a:effectLst/>
                          <a:latin typeface="Times New Roman" panose="02020603050405020304" pitchFamily="18" charset="0"/>
                          <a:ea typeface="+mn-ea"/>
                          <a:cs typeface="Times New Roman" panose="02020603050405020304" pitchFamily="18" charset="0"/>
                        </a:rPr>
                        <a:t>Ida Seraphim</a:t>
                      </a:r>
                    </a:p>
                  </a:txBody>
                  <a:tcPr marL="9525" marR="9525" marT="9525" marB="9525"/>
                </a:tc>
                <a:tc>
                  <a:txBody>
                    <a:bodyPr/>
                    <a:lstStyle/>
                    <a:p>
                      <a:pPr marL="0" algn="l" defTabSz="914400" rtl="0" eaLnBrk="1" latinLnBrk="1" hangingPunct="1">
                        <a:lnSpc>
                          <a:spcPct val="107000"/>
                        </a:lnSpc>
                        <a:spcAft>
                          <a:spcPts val="800"/>
                        </a:spcAft>
                      </a:pPr>
                      <a:r>
                        <a:rPr lang="en-IN" sz="1400" kern="100" dirty="0">
                          <a:solidFill>
                            <a:schemeClr val="tx1"/>
                          </a:solidFill>
                          <a:effectLst/>
                          <a:latin typeface="Times New Roman" panose="02020603050405020304" pitchFamily="18" charset="0"/>
                          <a:ea typeface="+mn-ea"/>
                          <a:cs typeface="Times New Roman" panose="02020603050405020304" pitchFamily="18" charset="0"/>
                        </a:rPr>
                        <a:t>2022 International Conference on </a:t>
                      </a:r>
                      <a:br>
                        <a:rPr lang="en-IN" sz="1400" kern="100" dirty="0">
                          <a:solidFill>
                            <a:schemeClr val="tx1"/>
                          </a:solidFill>
                          <a:effectLst/>
                          <a:latin typeface="Times New Roman" panose="02020603050405020304" pitchFamily="18" charset="0"/>
                          <a:ea typeface="+mn-ea"/>
                          <a:cs typeface="Times New Roman" panose="02020603050405020304" pitchFamily="18" charset="0"/>
                        </a:rPr>
                      </a:br>
                      <a:r>
                        <a:rPr lang="en-IN" sz="1400" kern="100" dirty="0">
                          <a:solidFill>
                            <a:schemeClr val="tx1"/>
                          </a:solidFill>
                          <a:effectLst/>
                          <a:latin typeface="Times New Roman" panose="02020603050405020304" pitchFamily="18" charset="0"/>
                          <a:ea typeface="+mn-ea"/>
                          <a:cs typeface="Times New Roman" panose="02020603050405020304" pitchFamily="18" charset="0"/>
                        </a:rPr>
                        <a:t>Computer </a:t>
                      </a:r>
                      <a:br>
                        <a:rPr lang="en-IN" sz="1400" kern="100" dirty="0">
                          <a:solidFill>
                            <a:schemeClr val="tx1"/>
                          </a:solidFill>
                          <a:effectLst/>
                          <a:latin typeface="Times New Roman" panose="02020603050405020304" pitchFamily="18" charset="0"/>
                          <a:ea typeface="+mn-ea"/>
                          <a:cs typeface="Times New Roman" panose="02020603050405020304" pitchFamily="18" charset="0"/>
                        </a:rPr>
                      </a:br>
                      <a:r>
                        <a:rPr lang="en-IN" sz="1400" kern="100" dirty="0">
                          <a:solidFill>
                            <a:schemeClr val="tx1"/>
                          </a:solidFill>
                          <a:effectLst/>
                          <a:latin typeface="Times New Roman" panose="02020603050405020304" pitchFamily="18" charset="0"/>
                          <a:ea typeface="+mn-ea"/>
                          <a:cs typeface="Times New Roman" panose="02020603050405020304" pitchFamily="18" charset="0"/>
                        </a:rPr>
                        <a:t>Communication </a:t>
                      </a:r>
                      <a:br>
                        <a:rPr lang="en-IN" sz="1400" kern="100" dirty="0">
                          <a:solidFill>
                            <a:schemeClr val="tx1"/>
                          </a:solidFill>
                          <a:effectLst/>
                          <a:latin typeface="Times New Roman" panose="02020603050405020304" pitchFamily="18" charset="0"/>
                          <a:ea typeface="+mn-ea"/>
                          <a:cs typeface="Times New Roman" panose="02020603050405020304" pitchFamily="18" charset="0"/>
                        </a:rPr>
                      </a:br>
                      <a:r>
                        <a:rPr lang="en-IN" sz="1400" kern="100" dirty="0">
                          <a:solidFill>
                            <a:schemeClr val="tx1"/>
                          </a:solidFill>
                          <a:effectLst/>
                          <a:latin typeface="Times New Roman" panose="02020603050405020304" pitchFamily="18" charset="0"/>
                          <a:ea typeface="+mn-ea"/>
                          <a:cs typeface="Times New Roman" panose="02020603050405020304" pitchFamily="18" charset="0"/>
                        </a:rPr>
                        <a:t>and Informatics </a:t>
                      </a:r>
                      <a:br>
                        <a:rPr lang="en-IN" sz="1400" kern="100" dirty="0">
                          <a:solidFill>
                            <a:schemeClr val="tx1"/>
                          </a:solidFill>
                          <a:effectLst/>
                          <a:latin typeface="Times New Roman" panose="02020603050405020304" pitchFamily="18" charset="0"/>
                          <a:ea typeface="+mn-ea"/>
                          <a:cs typeface="Times New Roman" panose="02020603050405020304" pitchFamily="18" charset="0"/>
                        </a:rPr>
                      </a:br>
                      <a:r>
                        <a:rPr lang="en-IN" sz="1400" kern="100" dirty="0">
                          <a:solidFill>
                            <a:schemeClr val="tx1"/>
                          </a:solidFill>
                          <a:effectLst/>
                          <a:latin typeface="Times New Roman" panose="02020603050405020304" pitchFamily="18" charset="0"/>
                          <a:ea typeface="+mn-ea"/>
                          <a:cs typeface="Times New Roman" panose="02020603050405020304" pitchFamily="18" charset="0"/>
                        </a:rPr>
                        <a:t>(ICCCI)</a:t>
                      </a:r>
                    </a:p>
                  </a:txBody>
                  <a:tcPr marL="9525" marR="9525" marT="9525" marB="9525"/>
                </a:tc>
                <a:tc>
                  <a:txBody>
                    <a:bodyPr/>
                    <a:lstStyle/>
                    <a:p>
                      <a:pPr marL="0" algn="ctr" defTabSz="914400" rtl="0" eaLnBrk="1" latinLnBrk="1" hangingPunct="1">
                        <a:lnSpc>
                          <a:spcPct val="150000"/>
                        </a:lnSpc>
                        <a:spcAft>
                          <a:spcPts val="800"/>
                        </a:spcAft>
                      </a:pPr>
                      <a:r>
                        <a:rPr lang="en-IN" sz="1400" kern="100" dirty="0">
                          <a:solidFill>
                            <a:schemeClr val="tx1"/>
                          </a:solidFill>
                          <a:effectLst/>
                          <a:latin typeface="Times New Roman" panose="02020603050405020304" pitchFamily="18" charset="0"/>
                          <a:ea typeface="+mn-ea"/>
                          <a:cs typeface="Times New Roman" panose="02020603050405020304" pitchFamily="18" charset="0"/>
                        </a:rPr>
                        <a:t>2022</a:t>
                      </a:r>
                    </a:p>
                  </a:txBody>
                  <a:tcPr marL="9525" marR="9525" marT="9525" marB="9525"/>
                </a:tc>
                <a:tc>
                  <a:txBody>
                    <a:bodyPr/>
                    <a:lstStyle/>
                    <a:p>
                      <a:pPr marL="0" algn="l" defTabSz="914400" rtl="0" eaLnBrk="1" latinLnBrk="1" hangingPunct="1">
                        <a:lnSpc>
                          <a:spcPct val="107000"/>
                        </a:lnSpc>
                        <a:spcAft>
                          <a:spcPts val="800"/>
                        </a:spcAft>
                      </a:pPr>
                      <a:r>
                        <a:rPr lang="en-IN" sz="1400" kern="100" dirty="0">
                          <a:solidFill>
                            <a:schemeClr val="tx1"/>
                          </a:solidFill>
                          <a:effectLst/>
                          <a:latin typeface="Times New Roman" panose="02020603050405020304" pitchFamily="18" charset="0"/>
                          <a:ea typeface="+mn-ea"/>
                          <a:cs typeface="Times New Roman" panose="02020603050405020304" pitchFamily="18" charset="0"/>
                        </a:rPr>
                        <a:t>Cross-sectional </a:t>
                      </a:r>
                      <a:br>
                        <a:rPr lang="en-IN" sz="1400" kern="100" dirty="0">
                          <a:solidFill>
                            <a:schemeClr val="tx1"/>
                          </a:solidFill>
                          <a:effectLst/>
                          <a:latin typeface="Times New Roman" panose="02020603050405020304" pitchFamily="18" charset="0"/>
                          <a:ea typeface="+mn-ea"/>
                          <a:cs typeface="Times New Roman" panose="02020603050405020304" pitchFamily="18" charset="0"/>
                        </a:rPr>
                      </a:br>
                      <a:r>
                        <a:rPr lang="en-IN" sz="1400" kern="100" dirty="0">
                          <a:solidFill>
                            <a:schemeClr val="tx1"/>
                          </a:solidFill>
                          <a:effectLst/>
                          <a:latin typeface="Times New Roman" panose="02020603050405020304" pitchFamily="18" charset="0"/>
                          <a:ea typeface="+mn-ea"/>
                          <a:cs typeface="Times New Roman" panose="02020603050405020304" pitchFamily="18" charset="0"/>
                        </a:rPr>
                        <a:t>study using </a:t>
                      </a:r>
                      <a:br>
                        <a:rPr lang="en-IN" sz="1400" kern="100" dirty="0">
                          <a:solidFill>
                            <a:schemeClr val="tx1"/>
                          </a:solidFill>
                          <a:effectLst/>
                          <a:latin typeface="Times New Roman" panose="02020603050405020304" pitchFamily="18" charset="0"/>
                          <a:ea typeface="+mn-ea"/>
                          <a:cs typeface="Times New Roman" panose="02020603050405020304" pitchFamily="18" charset="0"/>
                        </a:rPr>
                      </a:br>
                      <a:r>
                        <a:rPr lang="en-IN" sz="1400" kern="100" dirty="0">
                          <a:solidFill>
                            <a:schemeClr val="tx1"/>
                          </a:solidFill>
                          <a:effectLst/>
                          <a:latin typeface="Times New Roman" panose="02020603050405020304" pitchFamily="18" charset="0"/>
                          <a:ea typeface="+mn-ea"/>
                          <a:cs typeface="Times New Roman" panose="02020603050405020304" pitchFamily="18" charset="0"/>
                        </a:rPr>
                        <a:t>machine learning to predict donations </a:t>
                      </a:r>
                      <a:br>
                        <a:rPr lang="en-IN" sz="1400" kern="100" dirty="0">
                          <a:solidFill>
                            <a:schemeClr val="tx1"/>
                          </a:solidFill>
                          <a:effectLst/>
                          <a:latin typeface="Times New Roman" panose="02020603050405020304" pitchFamily="18" charset="0"/>
                          <a:ea typeface="+mn-ea"/>
                          <a:cs typeface="Times New Roman" panose="02020603050405020304" pitchFamily="18" charset="0"/>
                        </a:rPr>
                      </a:br>
                      <a:r>
                        <a:rPr lang="en-IN" sz="1400" kern="100" dirty="0">
                          <a:solidFill>
                            <a:schemeClr val="tx1"/>
                          </a:solidFill>
                          <a:effectLst/>
                          <a:latin typeface="Times New Roman" panose="02020603050405020304" pitchFamily="18" charset="0"/>
                          <a:ea typeface="+mn-ea"/>
                          <a:cs typeface="Times New Roman" panose="02020603050405020304" pitchFamily="18" charset="0"/>
                        </a:rPr>
                        <a:t>and identify barriers in the process</a:t>
                      </a:r>
                    </a:p>
                  </a:txBody>
                  <a:tcPr marL="9525" marR="9525" marT="9525" marB="9525"/>
                </a:tc>
                <a:tc>
                  <a:txBody>
                    <a:bodyPr/>
                    <a:lstStyle/>
                    <a:p>
                      <a:pPr marL="0" algn="l" defTabSz="914400" rtl="0" eaLnBrk="1" latinLnBrk="1" hangingPunct="1">
                        <a:lnSpc>
                          <a:spcPct val="107000"/>
                        </a:lnSpc>
                        <a:spcAft>
                          <a:spcPts val="800"/>
                        </a:spcAft>
                      </a:pPr>
                      <a:r>
                        <a:rPr lang="en-IN" sz="1400" kern="100" dirty="0">
                          <a:solidFill>
                            <a:schemeClr val="tx1"/>
                          </a:solidFill>
                          <a:effectLst/>
                          <a:latin typeface="Times New Roman" panose="02020603050405020304" pitchFamily="18" charset="0"/>
                          <a:ea typeface="+mn-ea"/>
                          <a:cs typeface="Times New Roman" panose="02020603050405020304" pitchFamily="18" charset="0"/>
                        </a:rPr>
                        <a:t>Limited to a </a:t>
                      </a:r>
                      <a:br>
                        <a:rPr lang="en-IN" sz="1400" kern="100" dirty="0">
                          <a:solidFill>
                            <a:schemeClr val="tx1"/>
                          </a:solidFill>
                          <a:effectLst/>
                          <a:latin typeface="Times New Roman" panose="02020603050405020304" pitchFamily="18" charset="0"/>
                          <a:ea typeface="+mn-ea"/>
                          <a:cs typeface="Times New Roman" panose="02020603050405020304" pitchFamily="18" charset="0"/>
                        </a:rPr>
                      </a:br>
                      <a:r>
                        <a:rPr lang="en-IN" sz="1400" kern="100" dirty="0">
                          <a:solidFill>
                            <a:schemeClr val="tx1"/>
                          </a:solidFill>
                          <a:effectLst/>
                          <a:latin typeface="Times New Roman" panose="02020603050405020304" pitchFamily="18" charset="0"/>
                          <a:ea typeface="+mn-ea"/>
                          <a:cs typeface="Times New Roman" panose="02020603050405020304" pitchFamily="18" charset="0"/>
                        </a:rPr>
                        <a:t>specific medical </a:t>
                      </a:r>
                      <a:br>
                        <a:rPr lang="en-IN" sz="1400" kern="100" dirty="0">
                          <a:solidFill>
                            <a:schemeClr val="tx1"/>
                          </a:solidFill>
                          <a:effectLst/>
                          <a:latin typeface="Times New Roman" panose="02020603050405020304" pitchFamily="18" charset="0"/>
                          <a:ea typeface="+mn-ea"/>
                          <a:cs typeface="Times New Roman" panose="02020603050405020304" pitchFamily="18" charset="0"/>
                        </a:rPr>
                      </a:br>
                      <a:r>
                        <a:rPr lang="en-IN" sz="1400" kern="100" dirty="0">
                          <a:solidFill>
                            <a:schemeClr val="tx1"/>
                          </a:solidFill>
                          <a:effectLst/>
                          <a:latin typeface="Times New Roman" panose="02020603050405020304" pitchFamily="18" charset="0"/>
                          <a:ea typeface="+mn-ea"/>
                          <a:cs typeface="Times New Roman" panose="02020603050405020304" pitchFamily="18" charset="0"/>
                        </a:rPr>
                        <a:t>center; focus on </a:t>
                      </a:r>
                      <a:br>
                        <a:rPr lang="en-IN" sz="1400" kern="100" dirty="0">
                          <a:solidFill>
                            <a:schemeClr val="tx1"/>
                          </a:solidFill>
                          <a:effectLst/>
                          <a:latin typeface="Times New Roman" panose="02020603050405020304" pitchFamily="18" charset="0"/>
                          <a:ea typeface="+mn-ea"/>
                          <a:cs typeface="Times New Roman" panose="02020603050405020304" pitchFamily="18" charset="0"/>
                        </a:rPr>
                      </a:br>
                      <a:r>
                        <a:rPr lang="en-IN" sz="1400" kern="100" dirty="0">
                          <a:solidFill>
                            <a:schemeClr val="tx1"/>
                          </a:solidFill>
                          <a:effectLst/>
                          <a:latin typeface="Times New Roman" panose="02020603050405020304" pitchFamily="18" charset="0"/>
                          <a:ea typeface="+mn-ea"/>
                          <a:cs typeface="Times New Roman" panose="02020603050405020304" pitchFamily="18" charset="0"/>
                        </a:rPr>
                        <a:t>awareness and </a:t>
                      </a:r>
                      <a:br>
                        <a:rPr lang="en-IN" sz="1400" kern="100" dirty="0">
                          <a:solidFill>
                            <a:schemeClr val="tx1"/>
                          </a:solidFill>
                          <a:effectLst/>
                          <a:latin typeface="Times New Roman" panose="02020603050405020304" pitchFamily="18" charset="0"/>
                          <a:ea typeface="+mn-ea"/>
                          <a:cs typeface="Times New Roman" panose="02020603050405020304" pitchFamily="18" charset="0"/>
                        </a:rPr>
                      </a:br>
                      <a:r>
                        <a:rPr lang="en-IN" sz="1400" kern="100" dirty="0">
                          <a:solidFill>
                            <a:schemeClr val="tx1"/>
                          </a:solidFill>
                          <a:effectLst/>
                          <a:latin typeface="Times New Roman" panose="02020603050405020304" pitchFamily="18" charset="0"/>
                          <a:ea typeface="+mn-ea"/>
                          <a:cs typeface="Times New Roman" panose="02020603050405020304" pitchFamily="18" charset="0"/>
                        </a:rPr>
                        <a:t>accessibility issues rather than </a:t>
                      </a:r>
                      <a:br>
                        <a:rPr lang="en-IN" sz="1400" kern="100" dirty="0">
                          <a:solidFill>
                            <a:schemeClr val="tx1"/>
                          </a:solidFill>
                          <a:effectLst/>
                          <a:latin typeface="Times New Roman" panose="02020603050405020304" pitchFamily="18" charset="0"/>
                          <a:ea typeface="+mn-ea"/>
                          <a:cs typeface="Times New Roman" panose="02020603050405020304" pitchFamily="18" charset="0"/>
                        </a:rPr>
                      </a:br>
                      <a:r>
                        <a:rPr lang="en-IN" sz="1400" kern="100" dirty="0">
                          <a:solidFill>
                            <a:schemeClr val="tx1"/>
                          </a:solidFill>
                          <a:effectLst/>
                          <a:latin typeface="Times New Roman" panose="02020603050405020304" pitchFamily="18" charset="0"/>
                          <a:ea typeface="+mn-ea"/>
                          <a:cs typeface="Times New Roman" panose="02020603050405020304" pitchFamily="18" charset="0"/>
                        </a:rPr>
                        <a:t>prediction accuracy</a:t>
                      </a:r>
                    </a:p>
                  </a:txBody>
                  <a:tcPr marL="9525" marR="9525" marT="9525" marB="9525"/>
                </a:tc>
                <a:extLst>
                  <a:ext uri="{0D108BD9-81ED-4DB2-BD59-A6C34878D82A}">
                    <a16:rowId xmlns:a16="http://schemas.microsoft.com/office/drawing/2014/main" val="1341126114"/>
                  </a:ext>
                </a:extLst>
              </a:tr>
            </a:tbl>
          </a:graphicData>
        </a:graphic>
      </p:graphicFrame>
      <p:sp>
        <p:nvSpPr>
          <p:cNvPr id="3" name="제목 1">
            <a:extLst>
              <a:ext uri="{FF2B5EF4-FFF2-40B4-BE49-F238E27FC236}">
                <a16:creationId xmlns:a16="http://schemas.microsoft.com/office/drawing/2014/main" id="{640AC3EA-4D96-B9CE-5651-C5555368EA61}"/>
              </a:ext>
            </a:extLst>
          </p:cNvPr>
          <p:cNvSpPr txBox="1">
            <a:spLocks/>
          </p:cNvSpPr>
          <p:nvPr/>
        </p:nvSpPr>
        <p:spPr>
          <a:xfrm>
            <a:off x="204548" y="0"/>
            <a:ext cx="7661196" cy="796908"/>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rgbClr val="662F30"/>
                </a:solidFill>
                <a:effectLst/>
                <a:latin typeface="+mj-lt"/>
                <a:ea typeface="맑은 고딕" pitchFamily="50" charset="-127"/>
                <a:cs typeface="+mj-cs"/>
              </a:defRPr>
            </a:lvl1pPr>
          </a:lstStyle>
          <a:p>
            <a:r>
              <a:rPr lang="en-US" altLang="ko-KR" dirty="0"/>
              <a:t>LITERATURE REVIEW</a:t>
            </a:r>
            <a:endParaRPr lang="en-US" dirty="0"/>
          </a:p>
        </p:txBody>
      </p:sp>
    </p:spTree>
    <p:extLst>
      <p:ext uri="{BB962C8B-B14F-4D97-AF65-F5344CB8AC3E}">
        <p14:creationId xmlns:p14="http://schemas.microsoft.com/office/powerpoint/2010/main" val="16805468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655220" y="17881"/>
            <a:ext cx="7661196" cy="796908"/>
          </a:xfrm>
        </p:spPr>
        <p:txBody>
          <a:bodyPr/>
          <a:lstStyle/>
          <a:p>
            <a:pPr algn="ctr"/>
            <a:r>
              <a:rPr lang="en-US" altLang="ko-KR" dirty="0"/>
              <a:t>RESEARCH GAPS</a:t>
            </a:r>
            <a:endParaRPr lang="ko-KR" altLang="en-US" dirty="0"/>
          </a:p>
        </p:txBody>
      </p:sp>
      <p:sp>
        <p:nvSpPr>
          <p:cNvPr id="37" name="내용 개체 틀 36"/>
          <p:cNvSpPr>
            <a:spLocks noGrp="1"/>
          </p:cNvSpPr>
          <p:nvPr>
            <p:ph idx="1"/>
          </p:nvPr>
        </p:nvSpPr>
        <p:spPr>
          <a:xfrm>
            <a:off x="192493" y="1340768"/>
            <a:ext cx="8402525" cy="5097710"/>
          </a:xfrm>
        </p:spPr>
        <p:txBody>
          <a:bodyPr>
            <a:noAutofit/>
          </a:bodyPr>
          <a:lstStyle/>
          <a:p>
            <a:pPr algn="l">
              <a:lnSpc>
                <a:spcPct val="150000"/>
              </a:lnSpc>
              <a:buFont typeface="Arial" panose="020B0604020202020204" pitchFamily="34" charset="0"/>
              <a:buChar char="•"/>
            </a:pPr>
            <a:r>
              <a:rPr lang="en-US" altLang="en-US" sz="2000" i="0" dirty="0">
                <a:solidFill>
                  <a:schemeClr val="tx1"/>
                </a:solidFill>
                <a:latin typeface="Times New Roman" panose="02020603050405020304" pitchFamily="18" charset="0"/>
                <a:cs typeface="Times New Roman" panose="02020603050405020304" pitchFamily="18" charset="0"/>
              </a:rPr>
              <a:t>Inability to predict individual blood donation behavior at a specified time.</a:t>
            </a:r>
          </a:p>
          <a:p>
            <a:pPr algn="l">
              <a:lnSpc>
                <a:spcPct val="150000"/>
              </a:lnSpc>
              <a:buFont typeface="Arial" panose="020B0604020202020204" pitchFamily="34" charset="0"/>
              <a:buChar char="•"/>
            </a:pPr>
            <a:r>
              <a:rPr lang="en-US" altLang="en-US" sz="2000" i="0" dirty="0">
                <a:solidFill>
                  <a:schemeClr val="tx1"/>
                </a:solidFill>
                <a:latin typeface="Times New Roman" panose="02020603050405020304" pitchFamily="18" charset="0"/>
                <a:cs typeface="Times New Roman" panose="02020603050405020304" pitchFamily="18" charset="0"/>
              </a:rPr>
              <a:t>Lack of sustained blood supply due to the absence of retention prediction </a:t>
            </a:r>
          </a:p>
          <a:p>
            <a:pPr marL="0" indent="0" algn="l">
              <a:lnSpc>
                <a:spcPct val="150000"/>
              </a:lnSpc>
            </a:pPr>
            <a:r>
              <a:rPr lang="en-US" altLang="en-US" sz="2000" i="0" dirty="0">
                <a:solidFill>
                  <a:schemeClr val="tx1"/>
                </a:solidFill>
                <a:latin typeface="Times New Roman" panose="02020603050405020304" pitchFamily="18" charset="0"/>
                <a:cs typeface="Times New Roman" panose="02020603050405020304" pitchFamily="18" charset="0"/>
              </a:rPr>
              <a:t>     models.</a:t>
            </a:r>
          </a:p>
          <a:p>
            <a:pPr algn="l">
              <a:lnSpc>
                <a:spcPct val="150000"/>
              </a:lnSpc>
              <a:buFont typeface="Arial" panose="020B0604020202020204" pitchFamily="34" charset="0"/>
              <a:buChar char="•"/>
            </a:pPr>
            <a:r>
              <a:rPr lang="en-US" altLang="en-US" sz="2000" i="0" dirty="0">
                <a:solidFill>
                  <a:schemeClr val="tx1"/>
                </a:solidFill>
                <a:latin typeface="Times New Roman" panose="02020603050405020304" pitchFamily="18" charset="0"/>
                <a:cs typeface="Times New Roman" panose="02020603050405020304" pitchFamily="18" charset="0"/>
              </a:rPr>
              <a:t>Reliance on traditional promotional campaigns, which are insufficient for </a:t>
            </a:r>
          </a:p>
          <a:p>
            <a:pPr marL="0" indent="0" algn="l">
              <a:lnSpc>
                <a:spcPct val="150000"/>
              </a:lnSpc>
            </a:pPr>
            <a:r>
              <a:rPr lang="en-US" altLang="en-US" sz="2000" i="0" dirty="0">
                <a:solidFill>
                  <a:schemeClr val="tx1"/>
                </a:solidFill>
                <a:latin typeface="Times New Roman" panose="02020603050405020304" pitchFamily="18" charset="0"/>
                <a:cs typeface="Times New Roman" panose="02020603050405020304" pitchFamily="18" charset="0"/>
              </a:rPr>
              <a:t>      accurately predicting and ensuring regular donor return.</a:t>
            </a:r>
          </a:p>
          <a:p>
            <a:pPr algn="l">
              <a:lnSpc>
                <a:spcPct val="150000"/>
              </a:lnSpc>
              <a:buFont typeface="Arial" panose="020B0604020202020204" pitchFamily="34" charset="0"/>
              <a:buChar char="•"/>
            </a:pPr>
            <a:r>
              <a:rPr lang="en-US" altLang="en-US" sz="2000" i="0" dirty="0">
                <a:solidFill>
                  <a:schemeClr val="tx1"/>
                </a:solidFill>
                <a:latin typeface="Times New Roman" panose="02020603050405020304" pitchFamily="18" charset="0"/>
                <a:cs typeface="Times New Roman" panose="02020603050405020304" pitchFamily="18" charset="0"/>
              </a:rPr>
              <a:t>Inability to effectively motivate previous donors to donate again due to lack of  targeted engagement strategies.</a:t>
            </a:r>
          </a:p>
          <a:p>
            <a:pPr>
              <a:lnSpc>
                <a:spcPct val="150000"/>
              </a:lnSpc>
              <a:buFont typeface="Arial" panose="020B0604020202020204" pitchFamily="34" charset="0"/>
              <a:buChar char="•"/>
            </a:pPr>
            <a:r>
              <a:rPr lang="en-US" altLang="en-US" sz="2000" i="0" dirty="0">
                <a:solidFill>
                  <a:schemeClr val="tx1"/>
                </a:solidFill>
                <a:latin typeface="Times New Roman" panose="02020603050405020304" pitchFamily="18" charset="0"/>
                <a:cs typeface="Times New Roman" panose="02020603050405020304" pitchFamily="18" charset="0"/>
              </a:rPr>
              <a:t>Absence of effective models to predict the likelihood of a donor donating </a:t>
            </a:r>
          </a:p>
          <a:p>
            <a:pPr marL="0" indent="0">
              <a:lnSpc>
                <a:spcPct val="150000"/>
              </a:lnSpc>
            </a:pPr>
            <a:r>
              <a:rPr lang="en-US" altLang="en-US" sz="2000" i="0" dirty="0">
                <a:solidFill>
                  <a:schemeClr val="tx1"/>
                </a:solidFill>
                <a:latin typeface="Times New Roman" panose="02020603050405020304" pitchFamily="18" charset="0"/>
                <a:cs typeface="Times New Roman" panose="02020603050405020304" pitchFamily="18" charset="0"/>
              </a:rPr>
              <a:t>      blood at a specified time.</a:t>
            </a:r>
          </a:p>
        </p:txBody>
      </p:sp>
    </p:spTree>
    <p:extLst>
      <p:ext uri="{BB962C8B-B14F-4D97-AF65-F5344CB8AC3E}">
        <p14:creationId xmlns:p14="http://schemas.microsoft.com/office/powerpoint/2010/main" val="16026419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655220" y="17881"/>
            <a:ext cx="7661196" cy="796908"/>
          </a:xfrm>
        </p:spPr>
        <p:txBody>
          <a:bodyPr/>
          <a:lstStyle/>
          <a:p>
            <a:pPr algn="ctr"/>
            <a:r>
              <a:rPr lang="en-US" altLang="ko-KR" dirty="0"/>
              <a:t>PROPOSED METHODOLOGY</a:t>
            </a:r>
            <a:endParaRPr lang="ko-KR" altLang="en-US" dirty="0"/>
          </a:p>
        </p:txBody>
      </p:sp>
      <p:pic>
        <p:nvPicPr>
          <p:cNvPr id="4" name="Picture 3">
            <a:extLst>
              <a:ext uri="{FF2B5EF4-FFF2-40B4-BE49-F238E27FC236}">
                <a16:creationId xmlns:a16="http://schemas.microsoft.com/office/drawing/2014/main" id="{13CEA7FB-EBFC-C25C-64A8-445CDE524E4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408" y="1556792"/>
            <a:ext cx="8915184" cy="5070956"/>
          </a:xfrm>
          <a:prstGeom prst="rect">
            <a:avLst/>
          </a:prstGeom>
        </p:spPr>
      </p:pic>
    </p:spTree>
    <p:extLst>
      <p:ext uri="{BB962C8B-B14F-4D97-AF65-F5344CB8AC3E}">
        <p14:creationId xmlns:p14="http://schemas.microsoft.com/office/powerpoint/2010/main" val="13740844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655220" y="17881"/>
            <a:ext cx="7661196" cy="796908"/>
          </a:xfrm>
        </p:spPr>
        <p:txBody>
          <a:bodyPr/>
          <a:lstStyle/>
          <a:p>
            <a:pPr algn="ctr"/>
            <a:r>
              <a:rPr lang="en-US" altLang="ko-KR" dirty="0"/>
              <a:t>RESULTS AND DISCUSSION</a:t>
            </a:r>
            <a:endParaRPr lang="ko-KR" altLang="en-US" dirty="0"/>
          </a:p>
        </p:txBody>
      </p:sp>
      <p:sp>
        <p:nvSpPr>
          <p:cNvPr id="37" name="내용 개체 틀 36"/>
          <p:cNvSpPr>
            <a:spLocks noGrp="1"/>
          </p:cNvSpPr>
          <p:nvPr>
            <p:ph idx="1"/>
          </p:nvPr>
        </p:nvSpPr>
        <p:spPr>
          <a:xfrm>
            <a:off x="192493" y="836712"/>
            <a:ext cx="8951507" cy="5313734"/>
          </a:xfrm>
        </p:spPr>
        <p:txBody>
          <a:bodyPr>
            <a:noAutofit/>
          </a:bodyPr>
          <a:lstStyle/>
          <a:p>
            <a:pPr algn="l">
              <a:lnSpc>
                <a:spcPct val="150000"/>
              </a:lnSpc>
              <a:buFont typeface="Arial" panose="020B0604020202020204" pitchFamily="34" charset="0"/>
              <a:buChar char="•"/>
            </a:pPr>
            <a:r>
              <a:rPr lang="en-US" altLang="en-US" sz="1900" i="0" dirty="0">
                <a:solidFill>
                  <a:schemeClr val="tx1"/>
                </a:solidFill>
                <a:latin typeface="Times New Roman" panose="02020603050405020304" pitchFamily="18" charset="0"/>
                <a:cs typeface="Times New Roman" panose="02020603050405020304" pitchFamily="18" charset="0"/>
              </a:rPr>
              <a:t>Data is collected and followed by preprocessing steps including handling missing values, normalization, and SMOTE for class balancing.</a:t>
            </a:r>
          </a:p>
          <a:p>
            <a:pPr algn="l">
              <a:lnSpc>
                <a:spcPct val="150000"/>
              </a:lnSpc>
              <a:buFont typeface="Arial" panose="020B0604020202020204" pitchFamily="34" charset="0"/>
              <a:buChar char="•"/>
            </a:pPr>
            <a:r>
              <a:rPr lang="en-US" altLang="en-US" sz="1900" i="0" dirty="0">
                <a:solidFill>
                  <a:schemeClr val="tx1"/>
                </a:solidFill>
                <a:latin typeface="Times New Roman" panose="02020603050405020304" pitchFamily="18" charset="0"/>
                <a:cs typeface="Times New Roman" panose="02020603050405020304" pitchFamily="18" charset="0"/>
              </a:rPr>
              <a:t>Utilized Support Vector Classifier (SVC) and Logistic Regression with features </a:t>
            </a:r>
          </a:p>
          <a:p>
            <a:pPr marL="0" indent="0" algn="l">
              <a:lnSpc>
                <a:spcPct val="150000"/>
              </a:lnSpc>
            </a:pPr>
            <a:r>
              <a:rPr lang="en-US" altLang="en-US" sz="1900" i="0" dirty="0">
                <a:solidFill>
                  <a:schemeClr val="tx1"/>
                </a:solidFill>
                <a:latin typeface="Times New Roman" panose="02020603050405020304" pitchFamily="18" charset="0"/>
                <a:cs typeface="Times New Roman" panose="02020603050405020304" pitchFamily="18" charset="0"/>
              </a:rPr>
              <a:t>     such as time since last donation, donation frequency, blood volume donated, and </a:t>
            </a:r>
          </a:p>
          <a:p>
            <a:pPr marL="0" indent="0" algn="l">
              <a:lnSpc>
                <a:spcPct val="150000"/>
              </a:lnSpc>
            </a:pPr>
            <a:r>
              <a:rPr lang="en-US" altLang="en-US" sz="1900" i="0" dirty="0">
                <a:solidFill>
                  <a:schemeClr val="tx1"/>
                </a:solidFill>
                <a:latin typeface="Times New Roman" panose="02020603050405020304" pitchFamily="18" charset="0"/>
                <a:cs typeface="Times New Roman" panose="02020603050405020304" pitchFamily="18" charset="0"/>
              </a:rPr>
              <a:t>     overall donation history. SVC demonstrated superior performance over Logistic </a:t>
            </a:r>
          </a:p>
          <a:p>
            <a:pPr marL="0" indent="0" algn="l">
              <a:lnSpc>
                <a:spcPct val="150000"/>
              </a:lnSpc>
            </a:pPr>
            <a:r>
              <a:rPr lang="en-US" altLang="en-US" sz="1900" i="0" dirty="0">
                <a:solidFill>
                  <a:schemeClr val="tx1"/>
                </a:solidFill>
                <a:latin typeface="Times New Roman" panose="02020603050405020304" pitchFamily="18" charset="0"/>
                <a:cs typeface="Times New Roman" panose="02020603050405020304" pitchFamily="18" charset="0"/>
              </a:rPr>
              <a:t>     Regression in accuracy, recall, and ROC AUC.</a:t>
            </a:r>
          </a:p>
          <a:p>
            <a:pPr>
              <a:lnSpc>
                <a:spcPct val="150000"/>
              </a:lnSpc>
              <a:buFont typeface="Arial" panose="020B0604020202020204" pitchFamily="34" charset="0"/>
              <a:buChar char="•"/>
            </a:pPr>
            <a:r>
              <a:rPr lang="en-US" altLang="en-US" sz="1900" i="0" dirty="0">
                <a:solidFill>
                  <a:schemeClr val="tx1"/>
                </a:solidFill>
                <a:latin typeface="Times New Roman" panose="02020603050405020304" pitchFamily="18" charset="0"/>
                <a:cs typeface="Times New Roman" panose="02020603050405020304" pitchFamily="18" charset="0"/>
              </a:rPr>
              <a:t>Integration into a web application facilitates real-time predictions, aiding blood donation centers in resource allocation and targeted engagement.</a:t>
            </a:r>
          </a:p>
          <a:p>
            <a:pPr marL="0" indent="0" algn="l">
              <a:lnSpc>
                <a:spcPct val="150000"/>
              </a:lnSpc>
            </a:pPr>
            <a:endParaRPr lang="en-US" altLang="en-US" sz="1900" i="0" dirty="0">
              <a:solidFill>
                <a:schemeClr val="tx1"/>
              </a:solidFill>
              <a:latin typeface="Times New Roman" panose="02020603050405020304" pitchFamily="18" charset="0"/>
              <a:cs typeface="Times New Roman" panose="02020603050405020304" pitchFamily="18" charset="0"/>
            </a:endParaRPr>
          </a:p>
        </p:txBody>
      </p:sp>
      <p:graphicFrame>
        <p:nvGraphicFramePr>
          <p:cNvPr id="5" name="Content Placeholder 4">
            <a:extLst>
              <a:ext uri="{FF2B5EF4-FFF2-40B4-BE49-F238E27FC236}">
                <a16:creationId xmlns:a16="http://schemas.microsoft.com/office/drawing/2014/main" id="{3EC5197A-2A33-95AC-5EE0-C13EC3F68100}"/>
              </a:ext>
            </a:extLst>
          </p:cNvPr>
          <p:cNvGraphicFramePr>
            <a:graphicFrameLocks/>
          </p:cNvGraphicFramePr>
          <p:nvPr>
            <p:extLst>
              <p:ext uri="{D42A27DB-BD31-4B8C-83A1-F6EECF244321}">
                <p14:modId xmlns:p14="http://schemas.microsoft.com/office/powerpoint/2010/main" val="3057129744"/>
              </p:ext>
            </p:extLst>
          </p:nvPr>
        </p:nvGraphicFramePr>
        <p:xfrm>
          <a:off x="370683" y="4797152"/>
          <a:ext cx="8402634" cy="1925320"/>
        </p:xfrm>
        <a:graphic>
          <a:graphicData uri="http://schemas.openxmlformats.org/drawingml/2006/table">
            <a:tbl>
              <a:tblPr firstRow="1" bandRow="1">
                <a:tableStyleId>{21E4AEA4-8DFA-4A89-87EB-49C32662AFE0}</a:tableStyleId>
              </a:tblPr>
              <a:tblGrid>
                <a:gridCol w="1400439">
                  <a:extLst>
                    <a:ext uri="{9D8B030D-6E8A-4147-A177-3AD203B41FA5}">
                      <a16:colId xmlns:a16="http://schemas.microsoft.com/office/drawing/2014/main" val="3892023077"/>
                    </a:ext>
                  </a:extLst>
                </a:gridCol>
                <a:gridCol w="1400439">
                  <a:extLst>
                    <a:ext uri="{9D8B030D-6E8A-4147-A177-3AD203B41FA5}">
                      <a16:colId xmlns:a16="http://schemas.microsoft.com/office/drawing/2014/main" val="1356242751"/>
                    </a:ext>
                  </a:extLst>
                </a:gridCol>
                <a:gridCol w="1400439">
                  <a:extLst>
                    <a:ext uri="{9D8B030D-6E8A-4147-A177-3AD203B41FA5}">
                      <a16:colId xmlns:a16="http://schemas.microsoft.com/office/drawing/2014/main" val="819031912"/>
                    </a:ext>
                  </a:extLst>
                </a:gridCol>
                <a:gridCol w="1400439">
                  <a:extLst>
                    <a:ext uri="{9D8B030D-6E8A-4147-A177-3AD203B41FA5}">
                      <a16:colId xmlns:a16="http://schemas.microsoft.com/office/drawing/2014/main" val="736750949"/>
                    </a:ext>
                  </a:extLst>
                </a:gridCol>
                <a:gridCol w="1400439">
                  <a:extLst>
                    <a:ext uri="{9D8B030D-6E8A-4147-A177-3AD203B41FA5}">
                      <a16:colId xmlns:a16="http://schemas.microsoft.com/office/drawing/2014/main" val="1764773807"/>
                    </a:ext>
                  </a:extLst>
                </a:gridCol>
                <a:gridCol w="1400439">
                  <a:extLst>
                    <a:ext uri="{9D8B030D-6E8A-4147-A177-3AD203B41FA5}">
                      <a16:colId xmlns:a16="http://schemas.microsoft.com/office/drawing/2014/main" val="3476779641"/>
                    </a:ext>
                  </a:extLst>
                </a:gridCol>
              </a:tblGrid>
              <a:tr h="370840">
                <a:tc>
                  <a:txBody>
                    <a:bodyPr/>
                    <a:lstStyle/>
                    <a:p>
                      <a:pPr fontAlgn="b"/>
                      <a:r>
                        <a:rPr lang="en-IN" b="1" dirty="0">
                          <a:effectLst/>
                        </a:rPr>
                        <a:t>Model</a:t>
                      </a:r>
                    </a:p>
                  </a:txBody>
                  <a:tcPr anchor="b"/>
                </a:tc>
                <a:tc>
                  <a:txBody>
                    <a:bodyPr/>
                    <a:lstStyle/>
                    <a:p>
                      <a:pPr fontAlgn="b"/>
                      <a:r>
                        <a:rPr lang="en-IN" b="1">
                          <a:effectLst/>
                        </a:rPr>
                        <a:t>Accuracy</a:t>
                      </a:r>
                    </a:p>
                  </a:txBody>
                  <a:tcPr anchor="b"/>
                </a:tc>
                <a:tc>
                  <a:txBody>
                    <a:bodyPr/>
                    <a:lstStyle/>
                    <a:p>
                      <a:pPr fontAlgn="b"/>
                      <a:r>
                        <a:rPr lang="en-IN" b="1">
                          <a:effectLst/>
                        </a:rPr>
                        <a:t>Precision</a:t>
                      </a:r>
                    </a:p>
                  </a:txBody>
                  <a:tcPr anchor="b"/>
                </a:tc>
                <a:tc>
                  <a:txBody>
                    <a:bodyPr/>
                    <a:lstStyle/>
                    <a:p>
                      <a:pPr fontAlgn="b"/>
                      <a:r>
                        <a:rPr lang="en-IN" b="1">
                          <a:effectLst/>
                        </a:rPr>
                        <a:t>Recall</a:t>
                      </a:r>
                    </a:p>
                  </a:txBody>
                  <a:tcPr anchor="b"/>
                </a:tc>
                <a:tc>
                  <a:txBody>
                    <a:bodyPr/>
                    <a:lstStyle/>
                    <a:p>
                      <a:pPr fontAlgn="b"/>
                      <a:r>
                        <a:rPr lang="en-IN" b="1">
                          <a:effectLst/>
                        </a:rPr>
                        <a:t>F1 Score</a:t>
                      </a:r>
                    </a:p>
                  </a:txBody>
                  <a:tcPr anchor="b"/>
                </a:tc>
                <a:tc>
                  <a:txBody>
                    <a:bodyPr/>
                    <a:lstStyle/>
                    <a:p>
                      <a:pPr fontAlgn="b"/>
                      <a:r>
                        <a:rPr lang="en-IN" b="1">
                          <a:effectLst/>
                        </a:rPr>
                        <a:t>ROC AUC</a:t>
                      </a:r>
                    </a:p>
                  </a:txBody>
                  <a:tcPr anchor="b"/>
                </a:tc>
                <a:extLst>
                  <a:ext uri="{0D108BD9-81ED-4DB2-BD59-A6C34878D82A}">
                    <a16:rowId xmlns:a16="http://schemas.microsoft.com/office/drawing/2014/main" val="3274197071"/>
                  </a:ext>
                </a:extLst>
              </a:tr>
              <a:tr h="370840">
                <a:tc>
                  <a:txBody>
                    <a:bodyPr/>
                    <a:lstStyle/>
                    <a:p>
                      <a:pPr fontAlgn="base"/>
                      <a:r>
                        <a:rPr lang="en-IN" dirty="0">
                          <a:effectLst/>
                        </a:rPr>
                        <a:t>Support Vector Classifier </a:t>
                      </a:r>
                    </a:p>
                    <a:p>
                      <a:pPr fontAlgn="base"/>
                      <a:r>
                        <a:rPr lang="en-IN" dirty="0">
                          <a:effectLst/>
                        </a:rPr>
                        <a:t>(SVC)</a:t>
                      </a:r>
                    </a:p>
                  </a:txBody>
                  <a:tcPr anchor="ctr"/>
                </a:tc>
                <a:tc>
                  <a:txBody>
                    <a:bodyPr/>
                    <a:lstStyle/>
                    <a:p>
                      <a:pPr fontAlgn="base"/>
                      <a:r>
                        <a:rPr lang="en-IN">
                          <a:effectLst/>
                        </a:rPr>
                        <a:t>85.3%</a:t>
                      </a:r>
                    </a:p>
                  </a:txBody>
                  <a:tcPr anchor="ctr"/>
                </a:tc>
                <a:tc>
                  <a:txBody>
                    <a:bodyPr/>
                    <a:lstStyle/>
                    <a:p>
                      <a:pPr fontAlgn="base"/>
                      <a:r>
                        <a:rPr lang="en-IN">
                          <a:effectLst/>
                        </a:rPr>
                        <a:t>84.7%</a:t>
                      </a:r>
                    </a:p>
                  </a:txBody>
                  <a:tcPr anchor="ctr"/>
                </a:tc>
                <a:tc>
                  <a:txBody>
                    <a:bodyPr/>
                    <a:lstStyle/>
                    <a:p>
                      <a:pPr fontAlgn="base"/>
                      <a:r>
                        <a:rPr lang="en-IN">
                          <a:effectLst/>
                        </a:rPr>
                        <a:t>83.5%</a:t>
                      </a:r>
                    </a:p>
                  </a:txBody>
                  <a:tcPr anchor="ctr"/>
                </a:tc>
                <a:tc>
                  <a:txBody>
                    <a:bodyPr/>
                    <a:lstStyle/>
                    <a:p>
                      <a:pPr fontAlgn="base"/>
                      <a:r>
                        <a:rPr lang="en-IN">
                          <a:effectLst/>
                        </a:rPr>
                        <a:t>84.1%</a:t>
                      </a:r>
                    </a:p>
                  </a:txBody>
                  <a:tcPr anchor="ctr"/>
                </a:tc>
                <a:tc>
                  <a:txBody>
                    <a:bodyPr/>
                    <a:lstStyle/>
                    <a:p>
                      <a:pPr fontAlgn="base"/>
                      <a:r>
                        <a:rPr lang="en-IN">
                          <a:effectLst/>
                        </a:rPr>
                        <a:t>0.87</a:t>
                      </a:r>
                    </a:p>
                  </a:txBody>
                  <a:tcPr anchor="ctr"/>
                </a:tc>
                <a:extLst>
                  <a:ext uri="{0D108BD9-81ED-4DB2-BD59-A6C34878D82A}">
                    <a16:rowId xmlns:a16="http://schemas.microsoft.com/office/drawing/2014/main" val="3007363801"/>
                  </a:ext>
                </a:extLst>
              </a:tr>
              <a:tr h="370840">
                <a:tc>
                  <a:txBody>
                    <a:bodyPr/>
                    <a:lstStyle/>
                    <a:p>
                      <a:pPr fontAlgn="base"/>
                      <a:r>
                        <a:rPr lang="en-IN" dirty="0">
                          <a:effectLst/>
                        </a:rPr>
                        <a:t>Logistic </a:t>
                      </a:r>
                    </a:p>
                    <a:p>
                      <a:pPr fontAlgn="base"/>
                      <a:r>
                        <a:rPr lang="en-IN" dirty="0">
                          <a:effectLst/>
                        </a:rPr>
                        <a:t>Regression</a:t>
                      </a:r>
                    </a:p>
                  </a:txBody>
                  <a:tcPr anchor="ctr"/>
                </a:tc>
                <a:tc>
                  <a:txBody>
                    <a:bodyPr/>
                    <a:lstStyle/>
                    <a:p>
                      <a:pPr fontAlgn="base"/>
                      <a:r>
                        <a:rPr lang="en-IN">
                          <a:effectLst/>
                        </a:rPr>
                        <a:t>82.6%</a:t>
                      </a:r>
                    </a:p>
                  </a:txBody>
                  <a:tcPr anchor="ctr"/>
                </a:tc>
                <a:tc>
                  <a:txBody>
                    <a:bodyPr/>
                    <a:lstStyle/>
                    <a:p>
                      <a:pPr fontAlgn="base"/>
                      <a:r>
                        <a:rPr lang="en-IN">
                          <a:effectLst/>
                        </a:rPr>
                        <a:t>81.8%</a:t>
                      </a:r>
                    </a:p>
                  </a:txBody>
                  <a:tcPr anchor="ctr"/>
                </a:tc>
                <a:tc>
                  <a:txBody>
                    <a:bodyPr/>
                    <a:lstStyle/>
                    <a:p>
                      <a:pPr fontAlgn="base"/>
                      <a:r>
                        <a:rPr lang="en-IN">
                          <a:effectLst/>
                        </a:rPr>
                        <a:t>80.4%</a:t>
                      </a:r>
                    </a:p>
                  </a:txBody>
                  <a:tcPr anchor="ctr"/>
                </a:tc>
                <a:tc>
                  <a:txBody>
                    <a:bodyPr/>
                    <a:lstStyle/>
                    <a:p>
                      <a:pPr fontAlgn="base"/>
                      <a:r>
                        <a:rPr lang="en-IN">
                          <a:effectLst/>
                        </a:rPr>
                        <a:t>81.1%</a:t>
                      </a:r>
                    </a:p>
                  </a:txBody>
                  <a:tcPr anchor="ctr"/>
                </a:tc>
                <a:tc>
                  <a:txBody>
                    <a:bodyPr/>
                    <a:lstStyle/>
                    <a:p>
                      <a:pPr fontAlgn="base"/>
                      <a:r>
                        <a:rPr lang="en-IN" dirty="0">
                          <a:effectLst/>
                        </a:rPr>
                        <a:t>0.85</a:t>
                      </a:r>
                    </a:p>
                  </a:txBody>
                  <a:tcPr anchor="ctr"/>
                </a:tc>
                <a:extLst>
                  <a:ext uri="{0D108BD9-81ED-4DB2-BD59-A6C34878D82A}">
                    <a16:rowId xmlns:a16="http://schemas.microsoft.com/office/drawing/2014/main" val="3986479864"/>
                  </a:ext>
                </a:extLst>
              </a:tr>
            </a:tbl>
          </a:graphicData>
        </a:graphic>
      </p:graphicFrame>
    </p:spTree>
    <p:extLst>
      <p:ext uri="{BB962C8B-B14F-4D97-AF65-F5344CB8AC3E}">
        <p14:creationId xmlns:p14="http://schemas.microsoft.com/office/powerpoint/2010/main" val="107441912"/>
      </p:ext>
    </p:extLst>
  </p:cSld>
  <p:clrMapOvr>
    <a:masterClrMapping/>
  </p:clrMapOvr>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사용자 지정 1">
      <a:majorFont>
        <a:latin typeface="Calibri"/>
        <a:ea typeface="맑은 고딕"/>
        <a:cs typeface=""/>
      </a:majorFont>
      <a:minorFont>
        <a:latin typeface="Calibri Light"/>
        <a:ea typeface="맑은 고딕"/>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11428</TotalTime>
  <Words>1384</Words>
  <Application>Microsoft Office PowerPoint</Application>
  <PresentationFormat>On-screen Show (4:3)</PresentationFormat>
  <Paragraphs>154</Paragraphs>
  <Slides>13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Times New Roman</vt:lpstr>
      <vt:lpstr>Calibri Light</vt:lpstr>
      <vt:lpstr>굴림체</vt:lpstr>
      <vt:lpstr>Arial</vt:lpstr>
      <vt:lpstr>맑은 고딕</vt:lpstr>
      <vt:lpstr>Office 테마</vt:lpstr>
      <vt:lpstr>PowerPoint Presentation</vt:lpstr>
      <vt:lpstr>PowerPoint Presentation</vt:lpstr>
      <vt:lpstr>ABSTRACT</vt:lpstr>
      <vt:lpstr>INTRODUCTION</vt:lpstr>
      <vt:lpstr>LITERATURE REVIEW</vt:lpstr>
      <vt:lpstr>PowerPoint Presentation</vt:lpstr>
      <vt:lpstr>RESEARCH GAPS</vt:lpstr>
      <vt:lpstr>PROPOSED METHODOLOGY</vt:lpstr>
      <vt:lpstr>RESULTS AND DISCUSSION</vt:lpstr>
      <vt:lpstr>COMPARATIVE ANALYSIS</vt:lpstr>
      <vt:lpstr>CONCLUSION AND FUTURE ENHANCEMENT</vt:lpstr>
      <vt:lpstr>REFERENCES</vt:lpstr>
      <vt:lpstr>THANK YOU</vt:lpstr>
    </vt:vector>
  </TitlesOfParts>
  <Manager>Slide Members</Manager>
  <Company>YESFORM Co.,Ltd.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Members</dc:title>
  <dc:subject>Powerpoint Templates , Diagram, Chart, Google slides, Keynote</dc:subject>
  <dc:creator>Slide Members by HS.SEO</dc:creator>
  <cp:keywords>SlideMembers, ppt, PPT Templates, Presentation, Diagram, Chart, Yesform, Google slides, Keynote, Free Slides</cp:keywords>
  <dc:description>The copyright of this document is at Slide Members. Unauthorized copying may result in legal sanctions.</dc:description>
  <cp:lastModifiedBy>Sweatha R</cp:lastModifiedBy>
  <cp:revision>3</cp:revision>
  <dcterms:created xsi:type="dcterms:W3CDTF">2010-02-01T08:03:16Z</dcterms:created>
  <dcterms:modified xsi:type="dcterms:W3CDTF">2024-05-25T02:47:09Z</dcterms:modified>
  <cp:category>www.slidemembers.com</cp:category>
</cp:coreProperties>
</file>

<file path=docProps/thumbnail.jpeg>
</file>